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7" r:id="rId2"/>
  </p:sldMasterIdLst>
  <p:notesMasterIdLst>
    <p:notesMasterId r:id="rId18"/>
  </p:notesMasterIdLst>
  <p:sldIdLst>
    <p:sldId id="305" r:id="rId3"/>
    <p:sldId id="306" r:id="rId4"/>
    <p:sldId id="321" r:id="rId5"/>
    <p:sldId id="323" r:id="rId6"/>
    <p:sldId id="324" r:id="rId7"/>
    <p:sldId id="332" r:id="rId8"/>
    <p:sldId id="333" r:id="rId9"/>
    <p:sldId id="327" r:id="rId10"/>
    <p:sldId id="331" r:id="rId11"/>
    <p:sldId id="325" r:id="rId12"/>
    <p:sldId id="328" r:id="rId13"/>
    <p:sldId id="329" r:id="rId14"/>
    <p:sldId id="313" r:id="rId15"/>
    <p:sldId id="330" r:id="rId16"/>
    <p:sldId id="266" r:id="rId17"/>
  </p:sldIdLst>
  <p:sldSz cx="20104100" cy="11309350"/>
  <p:notesSz cx="20104100" cy="113093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yriad Pro" panose="020B0503030403020204" charset="0"/>
      <p:regular r:id="rId23"/>
      <p:bold r:id="rId24"/>
      <p:italic r:id="rId25"/>
      <p:boldItalic r:id="rId26"/>
    </p:embeddedFont>
    <p:embeddedFont>
      <p:font typeface="Antique Olive Compact" panose="020B0904030504030204" pitchFamily="34" charset="0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DBF"/>
    <a:srgbClr val="FD9966"/>
    <a:srgbClr val="CCECFF"/>
    <a:srgbClr val="595959"/>
    <a:srgbClr val="FF5050"/>
    <a:srgbClr val="7030A0"/>
    <a:srgbClr val="93CDDD"/>
    <a:srgbClr val="7F7F7F"/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42" d="100"/>
          <a:sy n="42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71818-EFAA-4E8E-9259-DAC1B6E95B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5CDDCA-EBC2-41F5-90AF-02F4209D0AF7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800" b="1" dirty="0" smtClean="0"/>
            <a:t>MVCT (16.03.2020)</a:t>
          </a:r>
          <a:endParaRPr lang="es-ES" sz="2800" b="1" dirty="0"/>
        </a:p>
      </dgm:t>
    </dgm:pt>
    <dgm:pt modelId="{2398C15E-22FF-46F2-B02D-1E69D5E34CDB}" type="parTrans" cxnId="{19452128-F14B-45F0-BDE8-9B4E3F6FF037}">
      <dgm:prSet/>
      <dgm:spPr/>
      <dgm:t>
        <a:bodyPr/>
        <a:lstStyle/>
        <a:p>
          <a:endParaRPr lang="es-ES" sz="2500"/>
        </a:p>
      </dgm:t>
    </dgm:pt>
    <dgm:pt modelId="{F073787A-F5F4-4094-97F5-8823DD22D31C}" type="sibTrans" cxnId="{19452128-F14B-45F0-BDE8-9B4E3F6FF037}">
      <dgm:prSet/>
      <dgm:spPr/>
      <dgm:t>
        <a:bodyPr/>
        <a:lstStyle/>
        <a:p>
          <a:endParaRPr lang="es-ES" sz="2500"/>
        </a:p>
      </dgm:t>
    </dgm:pt>
    <dgm:pt modelId="{72F55548-331F-4CA0-81CD-E9A49AFEBDC5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ES" sz="2300" dirty="0" smtClean="0"/>
            <a:t>Remitida antes de expedición Decreto 441.</a:t>
          </a:r>
          <a:endParaRPr lang="es-ES" sz="2300" dirty="0"/>
        </a:p>
      </dgm:t>
    </dgm:pt>
    <dgm:pt modelId="{251B59BC-1801-4995-95D0-D1441B29FE63}" type="parTrans" cxnId="{AF188F7D-DAC5-4599-AD08-E5718674A4AF}">
      <dgm:prSet/>
      <dgm:spPr/>
      <dgm:t>
        <a:bodyPr/>
        <a:lstStyle/>
        <a:p>
          <a:endParaRPr lang="es-ES" sz="2500"/>
        </a:p>
      </dgm:t>
    </dgm:pt>
    <dgm:pt modelId="{5987E2E3-7461-4CD4-926E-D17448A2C656}" type="sibTrans" cxnId="{AF188F7D-DAC5-4599-AD08-E5718674A4AF}">
      <dgm:prSet/>
      <dgm:spPr/>
      <dgm:t>
        <a:bodyPr/>
        <a:lstStyle/>
        <a:p>
          <a:endParaRPr lang="es-ES" sz="2500"/>
        </a:p>
      </dgm:t>
    </dgm:pt>
    <dgm:pt modelId="{FE8C224B-39E5-49FC-88E0-68E217F3E194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ES" sz="2300" dirty="0" smtClean="0"/>
            <a:t>Medidas para </a:t>
          </a:r>
          <a:r>
            <a:rPr lang="es-CO" sz="2300" dirty="0" smtClean="0">
              <a:solidFill>
                <a:srgbClr val="0C0C0C"/>
              </a:solidFill>
            </a:rPr>
            <a:t>recuperación de cartera y costos incurridos, solicitud de conexión por usuario, afectación indicadores, no gratuidad del servicio.</a:t>
          </a:r>
          <a:endParaRPr lang="es-ES" sz="2300" dirty="0"/>
        </a:p>
      </dgm:t>
    </dgm:pt>
    <dgm:pt modelId="{B0601BCE-CA09-443D-B19E-24580C07DF35}" type="parTrans" cxnId="{A5D46BDE-1D4C-4068-B714-C3397B951590}">
      <dgm:prSet/>
      <dgm:spPr/>
      <dgm:t>
        <a:bodyPr/>
        <a:lstStyle/>
        <a:p>
          <a:endParaRPr lang="es-ES" sz="2500"/>
        </a:p>
      </dgm:t>
    </dgm:pt>
    <dgm:pt modelId="{2E347712-8369-4153-8268-1187E136ADC5}" type="sibTrans" cxnId="{A5D46BDE-1D4C-4068-B714-C3397B951590}">
      <dgm:prSet/>
      <dgm:spPr/>
      <dgm:t>
        <a:bodyPr/>
        <a:lstStyle/>
        <a:p>
          <a:endParaRPr lang="es-ES" sz="2500"/>
        </a:p>
      </dgm:t>
    </dgm:pt>
    <dgm:pt modelId="{DFE8EB35-B1F4-47A0-86C5-270CC8C76D33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800" b="1" dirty="0" smtClean="0"/>
            <a:t>MVCT (20.03.2020)</a:t>
          </a:r>
          <a:endParaRPr lang="es-ES" sz="2800" b="1" dirty="0"/>
        </a:p>
      </dgm:t>
    </dgm:pt>
    <dgm:pt modelId="{141AB294-5F0E-483C-AEF0-6F927F2B809D}" type="parTrans" cxnId="{86BC98B3-B94F-4EFC-9B8C-B508323FCEC9}">
      <dgm:prSet/>
      <dgm:spPr/>
      <dgm:t>
        <a:bodyPr/>
        <a:lstStyle/>
        <a:p>
          <a:endParaRPr lang="es-ES" sz="2500"/>
        </a:p>
      </dgm:t>
    </dgm:pt>
    <dgm:pt modelId="{FF33AFF8-A9C7-49AF-8D7C-FB7C5373361E}" type="sibTrans" cxnId="{86BC98B3-B94F-4EFC-9B8C-B508323FCEC9}">
      <dgm:prSet/>
      <dgm:spPr/>
      <dgm:t>
        <a:bodyPr/>
        <a:lstStyle/>
        <a:p>
          <a:endParaRPr lang="es-ES" sz="2500"/>
        </a:p>
      </dgm:t>
    </dgm:pt>
    <dgm:pt modelId="{70D9470E-2316-4A17-BA30-A8D76AE21524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CO" sz="2300" dirty="0" smtClean="0">
              <a:solidFill>
                <a:srgbClr val="0C0C0C"/>
              </a:solidFill>
            </a:rPr>
            <a:t>Preocupación por riesgo en suficiencia financiera debido a disminución en el recaudo.</a:t>
          </a:r>
          <a:endParaRPr lang="es-ES" sz="2300" dirty="0"/>
        </a:p>
      </dgm:t>
    </dgm:pt>
    <dgm:pt modelId="{9DE6DE4C-AF3F-45D6-B864-7D64681B7476}" type="parTrans" cxnId="{EABBBDD4-E290-4E97-9B99-7355071024F4}">
      <dgm:prSet/>
      <dgm:spPr/>
      <dgm:t>
        <a:bodyPr/>
        <a:lstStyle/>
        <a:p>
          <a:endParaRPr lang="es-ES" sz="2500"/>
        </a:p>
      </dgm:t>
    </dgm:pt>
    <dgm:pt modelId="{B403F4D8-0239-41F5-896D-70F4BEAACE06}" type="sibTrans" cxnId="{EABBBDD4-E290-4E97-9B99-7355071024F4}">
      <dgm:prSet/>
      <dgm:spPr/>
      <dgm:t>
        <a:bodyPr/>
        <a:lstStyle/>
        <a:p>
          <a:endParaRPr lang="es-ES" sz="2500"/>
        </a:p>
      </dgm:t>
    </dgm:pt>
    <dgm:pt modelId="{24B3CC8F-12FF-41AA-930B-94326929BD8E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CO" sz="2300" dirty="0" smtClean="0">
              <a:solidFill>
                <a:srgbClr val="0C0C0C"/>
              </a:solidFill>
            </a:rPr>
            <a:t>Propuestas relacionadas con reglas transitorias en materia de facturación, lecturas, desviaciones significativas, </a:t>
          </a:r>
          <a:r>
            <a:rPr lang="es-CO" sz="2300" dirty="0" err="1" smtClean="0">
              <a:solidFill>
                <a:srgbClr val="0C0C0C"/>
              </a:solidFill>
            </a:rPr>
            <a:t>PQRs</a:t>
          </a:r>
          <a:r>
            <a:rPr lang="es-CO" sz="2300" dirty="0" smtClean="0">
              <a:solidFill>
                <a:srgbClr val="0C0C0C"/>
              </a:solidFill>
            </a:rPr>
            <a:t>.</a:t>
          </a:r>
          <a:endParaRPr lang="es-ES" sz="2300" dirty="0"/>
        </a:p>
      </dgm:t>
    </dgm:pt>
    <dgm:pt modelId="{604E8B47-1579-45DD-B6A2-066D0556FC9C}" type="parTrans" cxnId="{0DD78E5D-AF67-4804-84D6-ACE53019CED8}">
      <dgm:prSet/>
      <dgm:spPr/>
      <dgm:t>
        <a:bodyPr/>
        <a:lstStyle/>
        <a:p>
          <a:endParaRPr lang="es-ES" sz="2500"/>
        </a:p>
      </dgm:t>
    </dgm:pt>
    <dgm:pt modelId="{57709B1C-1CAB-4B83-A517-BABE3D80ABE3}" type="sibTrans" cxnId="{0DD78E5D-AF67-4804-84D6-ACE53019CED8}">
      <dgm:prSet/>
      <dgm:spPr/>
      <dgm:t>
        <a:bodyPr/>
        <a:lstStyle/>
        <a:p>
          <a:endParaRPr lang="es-ES" sz="2500"/>
        </a:p>
      </dgm:t>
    </dgm:pt>
    <dgm:pt modelId="{7ABF7388-AB84-4F05-A806-4BE617EC0C70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800" b="1" dirty="0" smtClean="0"/>
            <a:t>CRA (26.03.2020)</a:t>
          </a:r>
          <a:endParaRPr lang="es-ES" sz="2800" b="1" dirty="0"/>
        </a:p>
      </dgm:t>
    </dgm:pt>
    <dgm:pt modelId="{6CD9ADF3-A703-4A78-93DC-40BA26294E05}" type="parTrans" cxnId="{88AF9D0E-34C2-4467-B4A9-976F79B9DEAB}">
      <dgm:prSet/>
      <dgm:spPr/>
      <dgm:t>
        <a:bodyPr/>
        <a:lstStyle/>
        <a:p>
          <a:endParaRPr lang="es-ES" sz="2500"/>
        </a:p>
      </dgm:t>
    </dgm:pt>
    <dgm:pt modelId="{2702DF05-A373-4CE8-BEAE-2324871FD68A}" type="sibTrans" cxnId="{88AF9D0E-34C2-4467-B4A9-976F79B9DEAB}">
      <dgm:prSet/>
      <dgm:spPr/>
      <dgm:t>
        <a:bodyPr/>
        <a:lstStyle/>
        <a:p>
          <a:endParaRPr lang="es-ES" sz="2500"/>
        </a:p>
      </dgm:t>
    </dgm:pt>
    <dgm:pt modelId="{BA54144D-4BB2-4DB9-9871-E7501E0EDB2D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ES" sz="2300" dirty="0" smtClean="0"/>
            <a:t>Resolución CRA 911.</a:t>
          </a:r>
          <a:endParaRPr lang="es-ES" sz="2300" dirty="0"/>
        </a:p>
      </dgm:t>
    </dgm:pt>
    <dgm:pt modelId="{7D7A9EF2-815A-4FF2-8D37-84745938B403}" type="parTrans" cxnId="{00A2B93C-84B4-42BF-A1E2-424F605F2B6D}">
      <dgm:prSet/>
      <dgm:spPr/>
      <dgm:t>
        <a:bodyPr/>
        <a:lstStyle/>
        <a:p>
          <a:endParaRPr lang="es-ES" sz="2500"/>
        </a:p>
      </dgm:t>
    </dgm:pt>
    <dgm:pt modelId="{D5AF0F6D-9E5D-4927-B226-84DAF733BE5D}" type="sibTrans" cxnId="{00A2B93C-84B4-42BF-A1E2-424F605F2B6D}">
      <dgm:prSet/>
      <dgm:spPr/>
      <dgm:t>
        <a:bodyPr/>
        <a:lstStyle/>
        <a:p>
          <a:endParaRPr lang="es-ES" sz="2500"/>
        </a:p>
      </dgm:t>
    </dgm:pt>
    <dgm:pt modelId="{3DE201CE-A85C-4AC5-B765-125F01C14AE9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r>
            <a:rPr lang="es-ES" sz="2300" dirty="0" smtClean="0"/>
            <a:t>Inquietudes de las empresas frente a su aplicación (facturación del servicio, recuperación costos, áreas de alto tráfico, aplicación costos en tarifa).</a:t>
          </a:r>
          <a:endParaRPr lang="es-ES" sz="2300" dirty="0"/>
        </a:p>
      </dgm:t>
    </dgm:pt>
    <dgm:pt modelId="{B2512688-D5AF-417F-9AD8-5633A3ED9404}" type="parTrans" cxnId="{C2AE6BA4-E3B5-4FDC-9F07-38F2BAB03F56}">
      <dgm:prSet/>
      <dgm:spPr/>
      <dgm:t>
        <a:bodyPr/>
        <a:lstStyle/>
        <a:p>
          <a:endParaRPr lang="es-ES" sz="2500"/>
        </a:p>
      </dgm:t>
    </dgm:pt>
    <dgm:pt modelId="{B41AB905-557F-4B49-81BF-54311D90338B}" type="sibTrans" cxnId="{C2AE6BA4-E3B5-4FDC-9F07-38F2BAB03F56}">
      <dgm:prSet/>
      <dgm:spPr/>
      <dgm:t>
        <a:bodyPr/>
        <a:lstStyle/>
        <a:p>
          <a:endParaRPr lang="es-ES" sz="2500"/>
        </a:p>
      </dgm:t>
    </dgm:pt>
    <dgm:pt modelId="{552801DB-4416-4432-82C5-42BA525F4D7A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endParaRPr lang="es-ES" sz="2300" dirty="0"/>
        </a:p>
      </dgm:t>
    </dgm:pt>
    <dgm:pt modelId="{28EE1E05-D209-4064-BDB7-FF7C94A9AD77}" type="parTrans" cxnId="{6CFA8825-6066-4399-B387-BF959435730A}">
      <dgm:prSet/>
      <dgm:spPr/>
      <dgm:t>
        <a:bodyPr/>
        <a:lstStyle/>
        <a:p>
          <a:endParaRPr lang="es-ES"/>
        </a:p>
      </dgm:t>
    </dgm:pt>
    <dgm:pt modelId="{52CE1088-D546-4216-A9A9-BEF0A06BFD4E}" type="sibTrans" cxnId="{6CFA8825-6066-4399-B387-BF959435730A}">
      <dgm:prSet/>
      <dgm:spPr/>
      <dgm:t>
        <a:bodyPr/>
        <a:lstStyle/>
        <a:p>
          <a:endParaRPr lang="es-ES"/>
        </a:p>
      </dgm:t>
    </dgm:pt>
    <dgm:pt modelId="{BC06CB78-BF54-4724-8BD7-FD278ABDA43D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endParaRPr lang="es-ES" sz="2300" dirty="0"/>
        </a:p>
      </dgm:t>
    </dgm:pt>
    <dgm:pt modelId="{B26F2D73-44C6-4A7C-B10D-7A283F2648B7}" type="parTrans" cxnId="{4B70DAA2-44BA-454C-AE3C-078254FF615D}">
      <dgm:prSet/>
      <dgm:spPr/>
      <dgm:t>
        <a:bodyPr/>
        <a:lstStyle/>
        <a:p>
          <a:endParaRPr lang="es-ES"/>
        </a:p>
      </dgm:t>
    </dgm:pt>
    <dgm:pt modelId="{1A81ED4B-8A11-422B-AE4B-EAF4CF66081F}" type="sibTrans" cxnId="{4B70DAA2-44BA-454C-AE3C-078254FF615D}">
      <dgm:prSet/>
      <dgm:spPr/>
      <dgm:t>
        <a:bodyPr/>
        <a:lstStyle/>
        <a:p>
          <a:endParaRPr lang="es-ES"/>
        </a:p>
      </dgm:t>
    </dgm:pt>
    <dgm:pt modelId="{27C927E6-5FAD-47EB-878D-30EDF14A529F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endParaRPr lang="es-ES" sz="1000" dirty="0"/>
        </a:p>
      </dgm:t>
    </dgm:pt>
    <dgm:pt modelId="{8A1D49D2-BE6C-4A11-8B0A-4B55063041D3}" type="parTrans" cxnId="{08DD4574-24F7-4097-ACFA-DE5FED21C6DA}">
      <dgm:prSet/>
      <dgm:spPr/>
      <dgm:t>
        <a:bodyPr/>
        <a:lstStyle/>
        <a:p>
          <a:endParaRPr lang="es-ES"/>
        </a:p>
      </dgm:t>
    </dgm:pt>
    <dgm:pt modelId="{3F6A80B8-3525-4093-89E1-F4B233966AD0}" type="sibTrans" cxnId="{08DD4574-24F7-4097-ACFA-DE5FED21C6DA}">
      <dgm:prSet/>
      <dgm:spPr/>
      <dgm:t>
        <a:bodyPr/>
        <a:lstStyle/>
        <a:p>
          <a:endParaRPr lang="es-ES"/>
        </a:p>
      </dgm:t>
    </dgm:pt>
    <dgm:pt modelId="{8FD99D14-DED3-4032-BCB3-75250678B2C0}">
      <dgm:prSet phldrT="[Texto]" custT="1"/>
      <dgm:spPr>
        <a:noFill/>
        <a:ln w="38100">
          <a:solidFill>
            <a:srgbClr val="FD9966">
              <a:alpha val="90000"/>
            </a:srgbClr>
          </a:solidFill>
        </a:ln>
      </dgm:spPr>
      <dgm:t>
        <a:bodyPr/>
        <a:lstStyle/>
        <a:p>
          <a:endParaRPr lang="es-ES" sz="1000" dirty="0"/>
        </a:p>
      </dgm:t>
    </dgm:pt>
    <dgm:pt modelId="{60A58118-C99A-4D51-AF16-B14A4AC414FC}" type="parTrans" cxnId="{9AADEFB7-FD39-4A2E-A892-89CE5CF034CA}">
      <dgm:prSet/>
      <dgm:spPr/>
      <dgm:t>
        <a:bodyPr/>
        <a:lstStyle/>
        <a:p>
          <a:endParaRPr lang="es-ES"/>
        </a:p>
      </dgm:t>
    </dgm:pt>
    <dgm:pt modelId="{5E09A580-BE2F-4656-86EF-EAD462E1A5A4}" type="sibTrans" cxnId="{9AADEFB7-FD39-4A2E-A892-89CE5CF034CA}">
      <dgm:prSet/>
      <dgm:spPr/>
      <dgm:t>
        <a:bodyPr/>
        <a:lstStyle/>
        <a:p>
          <a:endParaRPr lang="es-ES"/>
        </a:p>
      </dgm:t>
    </dgm:pt>
    <dgm:pt modelId="{EF1E34BE-F6CC-4C4C-A819-441235FAE93E}" type="pres">
      <dgm:prSet presAssocID="{47D71818-EFAA-4E8E-9259-DAC1B6E95B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2418A9-D81C-4165-A9BE-4B5546EF391D}" type="pres">
      <dgm:prSet presAssocID="{235CDDCA-EBC2-41F5-90AF-02F4209D0AF7}" presName="composite" presStyleCnt="0"/>
      <dgm:spPr/>
    </dgm:pt>
    <dgm:pt modelId="{0518C88E-8E65-421E-AE4B-381BD01FDBB6}" type="pres">
      <dgm:prSet presAssocID="{235CDDCA-EBC2-41F5-90AF-02F4209D0AF7}" presName="parTx" presStyleLbl="alignNode1" presStyleIdx="0" presStyleCnt="3" custScaleY="84154" custLinFactNeighborX="-15440" custLinFactNeighborY="-6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6FBB2-C278-4683-A327-AD0EF4C2E9B8}" type="pres">
      <dgm:prSet presAssocID="{235CDDCA-EBC2-41F5-90AF-02F4209D0A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18790-3268-4BC9-BD7A-2CC868E145B9}" type="pres">
      <dgm:prSet presAssocID="{F073787A-F5F4-4094-97F5-8823DD22D31C}" presName="space" presStyleCnt="0"/>
      <dgm:spPr/>
    </dgm:pt>
    <dgm:pt modelId="{4D80DFA6-7A69-4633-92A1-B7087CBE4628}" type="pres">
      <dgm:prSet presAssocID="{DFE8EB35-B1F4-47A0-86C5-270CC8C76D33}" presName="composite" presStyleCnt="0"/>
      <dgm:spPr/>
    </dgm:pt>
    <dgm:pt modelId="{907EBC0B-20FF-4F1E-9927-788FBDCD5D09}" type="pres">
      <dgm:prSet presAssocID="{DFE8EB35-B1F4-47A0-86C5-270CC8C76D33}" presName="parTx" presStyleLbl="alignNode1" presStyleIdx="1" presStyleCnt="3" custScaleY="8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CB5EA-4D95-46A4-89DE-08B3BC51312E}" type="pres">
      <dgm:prSet presAssocID="{DFE8EB35-B1F4-47A0-86C5-270CC8C76D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92F20-0C5C-4AC5-961A-32682B29790B}" type="pres">
      <dgm:prSet presAssocID="{FF33AFF8-A9C7-49AF-8D7C-FB7C5373361E}" presName="space" presStyleCnt="0"/>
      <dgm:spPr/>
    </dgm:pt>
    <dgm:pt modelId="{62100D50-DB52-4EBB-8D38-ECD4B1C8F106}" type="pres">
      <dgm:prSet presAssocID="{7ABF7388-AB84-4F05-A806-4BE617EC0C70}" presName="composite" presStyleCnt="0"/>
      <dgm:spPr/>
    </dgm:pt>
    <dgm:pt modelId="{223C8353-E1CD-48A7-B308-7D653D25117D}" type="pres">
      <dgm:prSet presAssocID="{7ABF7388-AB84-4F05-A806-4BE617EC0C70}" presName="parTx" presStyleLbl="alignNode1" presStyleIdx="2" presStyleCnt="3" custScaleY="8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94094-3516-45CD-8082-6A9830B7AEF1}" type="pres">
      <dgm:prSet presAssocID="{7ABF7388-AB84-4F05-A806-4BE617EC0C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AF9D0E-34C2-4467-B4A9-976F79B9DEAB}" srcId="{47D71818-EFAA-4E8E-9259-DAC1B6E95BCD}" destId="{7ABF7388-AB84-4F05-A806-4BE617EC0C70}" srcOrd="2" destOrd="0" parTransId="{6CD9ADF3-A703-4A78-93DC-40BA26294E05}" sibTransId="{2702DF05-A373-4CE8-BEAE-2324871FD68A}"/>
    <dgm:cxn modelId="{EABBBDD4-E290-4E97-9B99-7355071024F4}" srcId="{DFE8EB35-B1F4-47A0-86C5-270CC8C76D33}" destId="{70D9470E-2316-4A17-BA30-A8D76AE21524}" srcOrd="0" destOrd="0" parTransId="{9DE6DE4C-AF3F-45D6-B864-7D64681B7476}" sibTransId="{B403F4D8-0239-41F5-896D-70F4BEAACE06}"/>
    <dgm:cxn modelId="{91590F3D-BB87-475E-AF9A-FFDFCEFED296}" type="presOf" srcId="{BC06CB78-BF54-4724-8BD7-FD278ABDA43D}" destId="{DBA94094-3516-45CD-8082-6A9830B7AEF1}" srcOrd="0" destOrd="2" presId="urn:microsoft.com/office/officeart/2005/8/layout/hList1"/>
    <dgm:cxn modelId="{4B70DAA2-44BA-454C-AE3C-078254FF615D}" srcId="{7ABF7388-AB84-4F05-A806-4BE617EC0C70}" destId="{BC06CB78-BF54-4724-8BD7-FD278ABDA43D}" srcOrd="2" destOrd="0" parTransId="{B26F2D73-44C6-4A7C-B10D-7A283F2648B7}" sibTransId="{1A81ED4B-8A11-422B-AE4B-EAF4CF66081F}"/>
    <dgm:cxn modelId="{0DD78E5D-AF67-4804-84D6-ACE53019CED8}" srcId="{DFE8EB35-B1F4-47A0-86C5-270CC8C76D33}" destId="{24B3CC8F-12FF-41AA-930B-94326929BD8E}" srcOrd="1" destOrd="0" parTransId="{604E8B47-1579-45DD-B6A2-066D0556FC9C}" sibTransId="{57709B1C-1CAB-4B83-A517-BABE3D80ABE3}"/>
    <dgm:cxn modelId="{19452128-F14B-45F0-BDE8-9B4E3F6FF037}" srcId="{47D71818-EFAA-4E8E-9259-DAC1B6E95BCD}" destId="{235CDDCA-EBC2-41F5-90AF-02F4209D0AF7}" srcOrd="0" destOrd="0" parTransId="{2398C15E-22FF-46F2-B02D-1E69D5E34CDB}" sibTransId="{F073787A-F5F4-4094-97F5-8823DD22D31C}"/>
    <dgm:cxn modelId="{B371C55D-2C77-4E74-AE17-07DAAE2F9DD6}" type="presOf" srcId="{235CDDCA-EBC2-41F5-90AF-02F4209D0AF7}" destId="{0518C88E-8E65-421E-AE4B-381BD01FDBB6}" srcOrd="0" destOrd="0" presId="urn:microsoft.com/office/officeart/2005/8/layout/hList1"/>
    <dgm:cxn modelId="{7592B6FC-EF82-40C8-A703-F35C4AEA4601}" type="presOf" srcId="{3DE201CE-A85C-4AC5-B765-125F01C14AE9}" destId="{DBA94094-3516-45CD-8082-6A9830B7AEF1}" srcOrd="0" destOrd="3" presId="urn:microsoft.com/office/officeart/2005/8/layout/hList1"/>
    <dgm:cxn modelId="{A5D46BDE-1D4C-4068-B714-C3397B951590}" srcId="{235CDDCA-EBC2-41F5-90AF-02F4209D0AF7}" destId="{FE8C224B-39E5-49FC-88E0-68E217F3E194}" srcOrd="3" destOrd="0" parTransId="{B0601BCE-CA09-443D-B19E-24580C07DF35}" sibTransId="{2E347712-8369-4153-8268-1187E136ADC5}"/>
    <dgm:cxn modelId="{E7C595A6-E2FD-499F-AF76-8A01AF805C81}" type="presOf" srcId="{24B3CC8F-12FF-41AA-930B-94326929BD8E}" destId="{9E4CB5EA-4D95-46A4-89DE-08B3BC51312E}" srcOrd="0" destOrd="1" presId="urn:microsoft.com/office/officeart/2005/8/layout/hList1"/>
    <dgm:cxn modelId="{0C1A2C33-8F27-4F64-ADF6-D23826EF6B77}" type="presOf" srcId="{8FD99D14-DED3-4032-BCB3-75250678B2C0}" destId="{DBA94094-3516-45CD-8082-6A9830B7AEF1}" srcOrd="0" destOrd="0" presId="urn:microsoft.com/office/officeart/2005/8/layout/hList1"/>
    <dgm:cxn modelId="{89820A0C-ADB2-426B-A979-D0749D8C7815}" type="presOf" srcId="{BA54144D-4BB2-4DB9-9871-E7501E0EDB2D}" destId="{DBA94094-3516-45CD-8082-6A9830B7AEF1}" srcOrd="0" destOrd="1" presId="urn:microsoft.com/office/officeart/2005/8/layout/hList1"/>
    <dgm:cxn modelId="{57005212-2AA3-4A7F-B648-D70CA8B8FFA8}" type="presOf" srcId="{72F55548-331F-4CA0-81CD-E9A49AFEBDC5}" destId="{7D36FBB2-C278-4683-A327-AD0EF4C2E9B8}" srcOrd="0" destOrd="1" presId="urn:microsoft.com/office/officeart/2005/8/layout/hList1"/>
    <dgm:cxn modelId="{25F29FDF-E880-43F9-9F00-9C96CB98D2DE}" type="presOf" srcId="{27C927E6-5FAD-47EB-878D-30EDF14A529F}" destId="{7D36FBB2-C278-4683-A327-AD0EF4C2E9B8}" srcOrd="0" destOrd="0" presId="urn:microsoft.com/office/officeart/2005/8/layout/hList1"/>
    <dgm:cxn modelId="{AE5CFE86-A94D-49DB-BC50-C01825CFCDAB}" type="presOf" srcId="{7ABF7388-AB84-4F05-A806-4BE617EC0C70}" destId="{223C8353-E1CD-48A7-B308-7D653D25117D}" srcOrd="0" destOrd="0" presId="urn:microsoft.com/office/officeart/2005/8/layout/hList1"/>
    <dgm:cxn modelId="{25728DE6-A695-4F2B-B6A5-7552565D6D22}" type="presOf" srcId="{FE8C224B-39E5-49FC-88E0-68E217F3E194}" destId="{7D36FBB2-C278-4683-A327-AD0EF4C2E9B8}" srcOrd="0" destOrd="3" presId="urn:microsoft.com/office/officeart/2005/8/layout/hList1"/>
    <dgm:cxn modelId="{08DD4574-24F7-4097-ACFA-DE5FED21C6DA}" srcId="{235CDDCA-EBC2-41F5-90AF-02F4209D0AF7}" destId="{27C927E6-5FAD-47EB-878D-30EDF14A529F}" srcOrd="0" destOrd="0" parTransId="{8A1D49D2-BE6C-4A11-8B0A-4B55063041D3}" sibTransId="{3F6A80B8-3525-4093-89E1-F4B233966AD0}"/>
    <dgm:cxn modelId="{9AADEFB7-FD39-4A2E-A892-89CE5CF034CA}" srcId="{7ABF7388-AB84-4F05-A806-4BE617EC0C70}" destId="{8FD99D14-DED3-4032-BCB3-75250678B2C0}" srcOrd="0" destOrd="0" parTransId="{60A58118-C99A-4D51-AF16-B14A4AC414FC}" sibTransId="{5E09A580-BE2F-4656-86EF-EAD462E1A5A4}"/>
    <dgm:cxn modelId="{86BC98B3-B94F-4EFC-9B8C-B508323FCEC9}" srcId="{47D71818-EFAA-4E8E-9259-DAC1B6E95BCD}" destId="{DFE8EB35-B1F4-47A0-86C5-270CC8C76D33}" srcOrd="1" destOrd="0" parTransId="{141AB294-5F0E-483C-AEF0-6F927F2B809D}" sibTransId="{FF33AFF8-A9C7-49AF-8D7C-FB7C5373361E}"/>
    <dgm:cxn modelId="{1B9DD27C-6672-4E1E-8520-DC9CF54AA601}" type="presOf" srcId="{DFE8EB35-B1F4-47A0-86C5-270CC8C76D33}" destId="{907EBC0B-20FF-4F1E-9927-788FBDCD5D09}" srcOrd="0" destOrd="0" presId="urn:microsoft.com/office/officeart/2005/8/layout/hList1"/>
    <dgm:cxn modelId="{6CFA8825-6066-4399-B387-BF959435730A}" srcId="{235CDDCA-EBC2-41F5-90AF-02F4209D0AF7}" destId="{552801DB-4416-4432-82C5-42BA525F4D7A}" srcOrd="2" destOrd="0" parTransId="{28EE1E05-D209-4064-BDB7-FF7C94A9AD77}" sibTransId="{52CE1088-D546-4216-A9A9-BEF0A06BFD4E}"/>
    <dgm:cxn modelId="{A93DC84C-1C3B-42DC-8038-E622C15C3E85}" type="presOf" srcId="{552801DB-4416-4432-82C5-42BA525F4D7A}" destId="{7D36FBB2-C278-4683-A327-AD0EF4C2E9B8}" srcOrd="0" destOrd="2" presId="urn:microsoft.com/office/officeart/2005/8/layout/hList1"/>
    <dgm:cxn modelId="{D1E1DBD1-89B8-478E-A8F8-7251A565B3D6}" type="presOf" srcId="{70D9470E-2316-4A17-BA30-A8D76AE21524}" destId="{9E4CB5EA-4D95-46A4-89DE-08B3BC51312E}" srcOrd="0" destOrd="0" presId="urn:microsoft.com/office/officeart/2005/8/layout/hList1"/>
    <dgm:cxn modelId="{00A2B93C-84B4-42BF-A1E2-424F605F2B6D}" srcId="{7ABF7388-AB84-4F05-A806-4BE617EC0C70}" destId="{BA54144D-4BB2-4DB9-9871-E7501E0EDB2D}" srcOrd="1" destOrd="0" parTransId="{7D7A9EF2-815A-4FF2-8D37-84745938B403}" sibTransId="{D5AF0F6D-9E5D-4927-B226-84DAF733BE5D}"/>
    <dgm:cxn modelId="{87F1F886-1AE5-4F2B-A8F8-96FDBEA3AAE4}" type="presOf" srcId="{47D71818-EFAA-4E8E-9259-DAC1B6E95BCD}" destId="{EF1E34BE-F6CC-4C4C-A819-441235FAE93E}" srcOrd="0" destOrd="0" presId="urn:microsoft.com/office/officeart/2005/8/layout/hList1"/>
    <dgm:cxn modelId="{AF188F7D-DAC5-4599-AD08-E5718674A4AF}" srcId="{235CDDCA-EBC2-41F5-90AF-02F4209D0AF7}" destId="{72F55548-331F-4CA0-81CD-E9A49AFEBDC5}" srcOrd="1" destOrd="0" parTransId="{251B59BC-1801-4995-95D0-D1441B29FE63}" sibTransId="{5987E2E3-7461-4CD4-926E-D17448A2C656}"/>
    <dgm:cxn modelId="{C2AE6BA4-E3B5-4FDC-9F07-38F2BAB03F56}" srcId="{7ABF7388-AB84-4F05-A806-4BE617EC0C70}" destId="{3DE201CE-A85C-4AC5-B765-125F01C14AE9}" srcOrd="3" destOrd="0" parTransId="{B2512688-D5AF-417F-9AD8-5633A3ED9404}" sibTransId="{B41AB905-557F-4B49-81BF-54311D90338B}"/>
    <dgm:cxn modelId="{868CA6A8-C33F-4169-99C7-7A094B0FADA0}" type="presParOf" srcId="{EF1E34BE-F6CC-4C4C-A819-441235FAE93E}" destId="{E72418A9-D81C-4165-A9BE-4B5546EF391D}" srcOrd="0" destOrd="0" presId="urn:microsoft.com/office/officeart/2005/8/layout/hList1"/>
    <dgm:cxn modelId="{2D5FBF54-903E-49D1-AD6F-8A3261430593}" type="presParOf" srcId="{E72418A9-D81C-4165-A9BE-4B5546EF391D}" destId="{0518C88E-8E65-421E-AE4B-381BD01FDBB6}" srcOrd="0" destOrd="0" presId="urn:microsoft.com/office/officeart/2005/8/layout/hList1"/>
    <dgm:cxn modelId="{108B3C4E-A9C3-4A29-B6DD-DAF31A2E24F0}" type="presParOf" srcId="{E72418A9-D81C-4165-A9BE-4B5546EF391D}" destId="{7D36FBB2-C278-4683-A327-AD0EF4C2E9B8}" srcOrd="1" destOrd="0" presId="urn:microsoft.com/office/officeart/2005/8/layout/hList1"/>
    <dgm:cxn modelId="{5263F971-D7BE-40A6-A580-480A5D5AEC0D}" type="presParOf" srcId="{EF1E34BE-F6CC-4C4C-A819-441235FAE93E}" destId="{15518790-3268-4BC9-BD7A-2CC868E145B9}" srcOrd="1" destOrd="0" presId="urn:microsoft.com/office/officeart/2005/8/layout/hList1"/>
    <dgm:cxn modelId="{6534E2B3-742E-47D8-AE30-96A75BBC673B}" type="presParOf" srcId="{EF1E34BE-F6CC-4C4C-A819-441235FAE93E}" destId="{4D80DFA6-7A69-4633-92A1-B7087CBE4628}" srcOrd="2" destOrd="0" presId="urn:microsoft.com/office/officeart/2005/8/layout/hList1"/>
    <dgm:cxn modelId="{C7FB13A5-55D1-43E4-B5A4-C3E4EA23120C}" type="presParOf" srcId="{4D80DFA6-7A69-4633-92A1-B7087CBE4628}" destId="{907EBC0B-20FF-4F1E-9927-788FBDCD5D09}" srcOrd="0" destOrd="0" presId="urn:microsoft.com/office/officeart/2005/8/layout/hList1"/>
    <dgm:cxn modelId="{C76D2BFB-5C53-4226-B704-56E217693169}" type="presParOf" srcId="{4D80DFA6-7A69-4633-92A1-B7087CBE4628}" destId="{9E4CB5EA-4D95-46A4-89DE-08B3BC51312E}" srcOrd="1" destOrd="0" presId="urn:microsoft.com/office/officeart/2005/8/layout/hList1"/>
    <dgm:cxn modelId="{24C8BE29-BD33-4FF4-8AB6-C6B757AC19BF}" type="presParOf" srcId="{EF1E34BE-F6CC-4C4C-A819-441235FAE93E}" destId="{01592F20-0C5C-4AC5-961A-32682B29790B}" srcOrd="3" destOrd="0" presId="urn:microsoft.com/office/officeart/2005/8/layout/hList1"/>
    <dgm:cxn modelId="{B7488BCC-395D-4B68-BC58-B9CACCECEB7D}" type="presParOf" srcId="{EF1E34BE-F6CC-4C4C-A819-441235FAE93E}" destId="{62100D50-DB52-4EBB-8D38-ECD4B1C8F106}" srcOrd="4" destOrd="0" presId="urn:microsoft.com/office/officeart/2005/8/layout/hList1"/>
    <dgm:cxn modelId="{B9A619C6-D7B9-4240-A78A-50CB01D40C16}" type="presParOf" srcId="{62100D50-DB52-4EBB-8D38-ECD4B1C8F106}" destId="{223C8353-E1CD-48A7-B308-7D653D25117D}" srcOrd="0" destOrd="0" presId="urn:microsoft.com/office/officeart/2005/8/layout/hList1"/>
    <dgm:cxn modelId="{81768F6A-E7DD-45F7-813C-D25CF5F6D2E3}" type="presParOf" srcId="{62100D50-DB52-4EBB-8D38-ECD4B1C8F106}" destId="{DBA94094-3516-45CD-8082-6A9830B7AEF1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AAD3C-C30C-4CA3-BD6D-66A92883CDF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A71C49C-F332-43F7-950E-82302F1FE8B8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500" b="1" dirty="0" smtClean="0"/>
            <a:t>Usuarios suspendidos y cortados</a:t>
          </a:r>
          <a:endParaRPr lang="es-ES" sz="2500" b="1" dirty="0"/>
        </a:p>
      </dgm:t>
    </dgm:pt>
    <dgm:pt modelId="{B85615B9-D596-4EA7-8FC9-8A8DCB9E5BAE}" type="parTrans" cxnId="{3FB233DB-CF9A-41B4-8926-A999E5003457}">
      <dgm:prSet/>
      <dgm:spPr/>
      <dgm:t>
        <a:bodyPr/>
        <a:lstStyle/>
        <a:p>
          <a:endParaRPr lang="es-ES" sz="2500"/>
        </a:p>
      </dgm:t>
    </dgm:pt>
    <dgm:pt modelId="{894724DA-0E20-4ED3-8B58-1B8F13F1BC15}" type="sibTrans" cxnId="{3FB233DB-CF9A-41B4-8926-A999E5003457}">
      <dgm:prSet/>
      <dgm:spPr/>
      <dgm:t>
        <a:bodyPr/>
        <a:lstStyle/>
        <a:p>
          <a:endParaRPr lang="es-ES" sz="2500"/>
        </a:p>
      </dgm:t>
    </dgm:pt>
    <dgm:pt modelId="{37350707-53C7-43CD-B4F9-8983370D1208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500" b="1" dirty="0" smtClean="0"/>
            <a:t>Usuarios reconectados</a:t>
          </a:r>
          <a:endParaRPr lang="es-ES" sz="2500" b="1" dirty="0"/>
        </a:p>
      </dgm:t>
    </dgm:pt>
    <dgm:pt modelId="{81950347-8F54-4547-836B-DCD708621769}" type="parTrans" cxnId="{89253297-DBCD-4876-BDA7-D1AF35775928}">
      <dgm:prSet/>
      <dgm:spPr/>
      <dgm:t>
        <a:bodyPr/>
        <a:lstStyle/>
        <a:p>
          <a:endParaRPr lang="es-ES" sz="2500"/>
        </a:p>
      </dgm:t>
    </dgm:pt>
    <dgm:pt modelId="{49D2688C-3843-4827-8297-9F520B4D769D}" type="sibTrans" cxnId="{89253297-DBCD-4876-BDA7-D1AF35775928}">
      <dgm:prSet/>
      <dgm:spPr/>
      <dgm:t>
        <a:bodyPr/>
        <a:lstStyle/>
        <a:p>
          <a:endParaRPr lang="es-ES" sz="2500"/>
        </a:p>
      </dgm:t>
    </dgm:pt>
    <dgm:pt modelId="{0239B902-0390-4E36-880E-D5C14DE88C9E}">
      <dgm:prSet phldrT="[Texto]" custT="1"/>
      <dgm:spPr>
        <a:solidFill>
          <a:srgbClr val="FD9966">
            <a:alpha val="89804"/>
          </a:srgbClr>
        </a:solidFill>
        <a:ln>
          <a:solidFill>
            <a:srgbClr val="FD9966"/>
          </a:solidFill>
        </a:ln>
      </dgm:spPr>
      <dgm:t>
        <a:bodyPr/>
        <a:lstStyle/>
        <a:p>
          <a:r>
            <a:rPr lang="es-ES" sz="2500" b="1" dirty="0" smtClean="0"/>
            <a:t>Protocolos seguridad y </a:t>
          </a:r>
          <a:r>
            <a:rPr lang="es-ES" sz="2500" b="1" dirty="0" err="1" smtClean="0"/>
            <a:t>cuestionaro</a:t>
          </a:r>
          <a:endParaRPr lang="es-ES" sz="2500" b="1" dirty="0"/>
        </a:p>
      </dgm:t>
    </dgm:pt>
    <dgm:pt modelId="{76FBBE0C-AA93-4CF5-AD79-E7EC53BD9B6F}" type="parTrans" cxnId="{5DAA8468-A632-4C21-887F-68E25CF1F13C}">
      <dgm:prSet/>
      <dgm:spPr/>
      <dgm:t>
        <a:bodyPr/>
        <a:lstStyle/>
        <a:p>
          <a:endParaRPr lang="es-ES" sz="2500"/>
        </a:p>
      </dgm:t>
    </dgm:pt>
    <dgm:pt modelId="{D6E1E03A-1048-4109-B4D7-D6FB9AFCD545}" type="sibTrans" cxnId="{5DAA8468-A632-4C21-887F-68E25CF1F13C}">
      <dgm:prSet/>
      <dgm:spPr/>
      <dgm:t>
        <a:bodyPr/>
        <a:lstStyle/>
        <a:p>
          <a:endParaRPr lang="es-ES" sz="2500"/>
        </a:p>
      </dgm:t>
    </dgm:pt>
    <dgm:pt modelId="{6E6A815E-07BF-4E0F-8B8B-163E6FD0CA79}">
      <dgm:prSet custT="1"/>
      <dgm:spPr>
        <a:ln w="38100">
          <a:solidFill>
            <a:srgbClr val="FD9966"/>
          </a:solidFill>
        </a:ln>
      </dgm:spPr>
      <dgm:t>
        <a:bodyPr/>
        <a:lstStyle/>
        <a:p>
          <a:pPr algn="l"/>
          <a:r>
            <a:rPr lang="es-ES" sz="2600" dirty="0" smtClean="0">
              <a:latin typeface="+mj-lt"/>
            </a:rPr>
            <a:t>268.483 usuarios</a:t>
          </a:r>
          <a:endParaRPr lang="es-ES" sz="2600" dirty="0">
            <a:latin typeface="+mj-lt"/>
          </a:endParaRPr>
        </a:p>
      </dgm:t>
    </dgm:pt>
    <dgm:pt modelId="{244E0003-852A-4757-9157-75DA9B79F358}" type="parTrans" cxnId="{D44EAA80-A53C-4FF6-8217-0AD8C7A39706}">
      <dgm:prSet/>
      <dgm:spPr/>
      <dgm:t>
        <a:bodyPr/>
        <a:lstStyle/>
        <a:p>
          <a:endParaRPr lang="es-ES"/>
        </a:p>
      </dgm:t>
    </dgm:pt>
    <dgm:pt modelId="{4542C566-4279-407D-A038-4457EF34BE36}" type="sibTrans" cxnId="{D44EAA80-A53C-4FF6-8217-0AD8C7A39706}">
      <dgm:prSet/>
      <dgm:spPr/>
      <dgm:t>
        <a:bodyPr/>
        <a:lstStyle/>
        <a:p>
          <a:endParaRPr lang="es-ES"/>
        </a:p>
      </dgm:t>
    </dgm:pt>
    <dgm:pt modelId="{C1253FEB-490E-47B7-9C7B-D4FD473202EA}">
      <dgm:prSet custT="1"/>
      <dgm:spPr>
        <a:ln w="38100">
          <a:solidFill>
            <a:srgbClr val="FD9966"/>
          </a:solidFill>
        </a:ln>
      </dgm:spPr>
      <dgm:t>
        <a:bodyPr/>
        <a:lstStyle/>
        <a:p>
          <a:pPr algn="l"/>
          <a:r>
            <a:rPr lang="es-ES" sz="2600" dirty="0" smtClean="0">
              <a:latin typeface="+mj-lt"/>
            </a:rPr>
            <a:t>$7.400 millones </a:t>
          </a:r>
          <a:r>
            <a:rPr lang="es-ES" sz="2500" dirty="0" smtClean="0">
              <a:latin typeface="+mj-lt"/>
            </a:rPr>
            <a:t>(costo reconexión)</a:t>
          </a:r>
          <a:endParaRPr lang="es-ES" sz="2500" dirty="0">
            <a:latin typeface="+mj-lt"/>
          </a:endParaRPr>
        </a:p>
      </dgm:t>
    </dgm:pt>
    <dgm:pt modelId="{775807F1-B2C7-4561-80EE-05BF44325033}" type="parTrans" cxnId="{56DA5112-8403-49F0-96A2-4616A94AAA05}">
      <dgm:prSet/>
      <dgm:spPr/>
      <dgm:t>
        <a:bodyPr/>
        <a:lstStyle/>
        <a:p>
          <a:endParaRPr lang="es-ES"/>
        </a:p>
      </dgm:t>
    </dgm:pt>
    <dgm:pt modelId="{BDEDB033-F854-424D-A73B-86A61B6AD0CF}" type="sibTrans" cxnId="{56DA5112-8403-49F0-96A2-4616A94AAA05}">
      <dgm:prSet/>
      <dgm:spPr/>
      <dgm:t>
        <a:bodyPr/>
        <a:lstStyle/>
        <a:p>
          <a:endParaRPr lang="es-ES"/>
        </a:p>
      </dgm:t>
    </dgm:pt>
    <dgm:pt modelId="{860261CD-3503-4899-A7B9-4F91FFE8393A}">
      <dgm:prSet/>
      <dgm:spPr>
        <a:ln w="38100">
          <a:solidFill>
            <a:srgbClr val="FD9966"/>
          </a:solidFill>
        </a:ln>
      </dgm:spPr>
      <dgm:t>
        <a:bodyPr/>
        <a:lstStyle/>
        <a:p>
          <a:pPr algn="l"/>
          <a:endParaRPr lang="es-ES" sz="3000" dirty="0"/>
        </a:p>
      </dgm:t>
    </dgm:pt>
    <dgm:pt modelId="{6AABB765-9C96-4898-AA54-F2ED57F87D4A}" type="sibTrans" cxnId="{3D092666-F1D4-4A9C-9B58-90E573A83ADE}">
      <dgm:prSet/>
      <dgm:spPr/>
      <dgm:t>
        <a:bodyPr/>
        <a:lstStyle/>
        <a:p>
          <a:endParaRPr lang="es-ES"/>
        </a:p>
      </dgm:t>
    </dgm:pt>
    <dgm:pt modelId="{38E0DED4-BB5A-4DCA-82CC-E7530FCF83C6}" type="parTrans" cxnId="{3D092666-F1D4-4A9C-9B58-90E573A83ADE}">
      <dgm:prSet/>
      <dgm:spPr/>
      <dgm:t>
        <a:bodyPr/>
        <a:lstStyle/>
        <a:p>
          <a:endParaRPr lang="es-ES"/>
        </a:p>
      </dgm:t>
    </dgm:pt>
    <dgm:pt modelId="{E550CC6A-1973-41FD-987B-2913D39686C7}">
      <dgm:prSet custT="1"/>
      <dgm:spPr>
        <a:ln w="38100">
          <a:solidFill>
            <a:srgbClr val="FD9966"/>
          </a:solidFill>
        </a:ln>
      </dgm:spPr>
      <dgm:t>
        <a:bodyPr/>
        <a:lstStyle/>
        <a:p>
          <a:pPr algn="ctr"/>
          <a:r>
            <a:rPr lang="es-ES" sz="3600" b="1" dirty="0" smtClean="0">
              <a:solidFill>
                <a:schemeClr val="tx1"/>
              </a:solidFill>
              <a:latin typeface="+mj-lt"/>
            </a:rPr>
            <a:t>115.700 usuarios</a:t>
          </a:r>
          <a:endParaRPr lang="es-ES" sz="3100" dirty="0">
            <a:solidFill>
              <a:schemeClr val="tx1"/>
            </a:solidFill>
          </a:endParaRPr>
        </a:p>
      </dgm:t>
    </dgm:pt>
    <dgm:pt modelId="{3EC455D0-5202-46C3-867B-FAFF05BCCBD8}" type="parTrans" cxnId="{00E7D50C-D7B1-4BDB-A53E-8A1FB6749BF4}">
      <dgm:prSet/>
      <dgm:spPr/>
      <dgm:t>
        <a:bodyPr/>
        <a:lstStyle/>
        <a:p>
          <a:endParaRPr lang="es-ES"/>
        </a:p>
      </dgm:t>
    </dgm:pt>
    <dgm:pt modelId="{754560AE-8347-45B6-B141-C32C50EF5777}" type="sibTrans" cxnId="{00E7D50C-D7B1-4BDB-A53E-8A1FB6749BF4}">
      <dgm:prSet/>
      <dgm:spPr/>
      <dgm:t>
        <a:bodyPr/>
        <a:lstStyle/>
        <a:p>
          <a:endParaRPr lang="es-ES"/>
        </a:p>
      </dgm:t>
    </dgm:pt>
    <dgm:pt modelId="{7F26BCB0-4431-4B5B-95E3-59973C6306C7}">
      <dgm:prSet custT="1"/>
      <dgm:spPr>
        <a:ln w="38100">
          <a:solidFill>
            <a:srgbClr val="FD9966"/>
          </a:solidFill>
        </a:ln>
      </dgm:spPr>
      <dgm:t>
        <a:bodyPr/>
        <a:lstStyle/>
        <a:p>
          <a:r>
            <a:rPr lang="es-ES" sz="2600" dirty="0" smtClean="0">
              <a:latin typeface="+mj-lt"/>
            </a:rPr>
            <a:t>Compilación actividades de protocolos y de respuestas a cuestionario</a:t>
          </a:r>
          <a:endParaRPr lang="es-ES" sz="2600" dirty="0">
            <a:latin typeface="+mj-lt"/>
          </a:endParaRPr>
        </a:p>
      </dgm:t>
    </dgm:pt>
    <dgm:pt modelId="{379D0EB6-1E62-41B7-89E5-BBA646E75303}" type="parTrans" cxnId="{3FC31E38-42D9-4378-9B47-9E6763E785FD}">
      <dgm:prSet/>
      <dgm:spPr/>
      <dgm:t>
        <a:bodyPr/>
        <a:lstStyle/>
        <a:p>
          <a:endParaRPr lang="es-ES"/>
        </a:p>
      </dgm:t>
    </dgm:pt>
    <dgm:pt modelId="{D335CC04-0663-4E9A-BE73-A2E9F64A7BCF}" type="sibTrans" cxnId="{3FC31E38-42D9-4378-9B47-9E6763E785FD}">
      <dgm:prSet/>
      <dgm:spPr/>
      <dgm:t>
        <a:bodyPr/>
        <a:lstStyle/>
        <a:p>
          <a:endParaRPr lang="es-ES"/>
        </a:p>
      </dgm:t>
    </dgm:pt>
    <dgm:pt modelId="{FABAAB4D-23BC-4990-A877-4B17EA13CA65}">
      <dgm:prSet custT="1"/>
      <dgm:spPr>
        <a:ln w="38100">
          <a:solidFill>
            <a:srgbClr val="FD9966"/>
          </a:solidFill>
        </a:ln>
      </dgm:spPr>
      <dgm:t>
        <a:bodyPr/>
        <a:lstStyle/>
        <a:p>
          <a:pPr algn="l"/>
          <a:endParaRPr lang="es-ES" sz="2600" dirty="0">
            <a:latin typeface="+mj-lt"/>
          </a:endParaRPr>
        </a:p>
      </dgm:t>
    </dgm:pt>
    <dgm:pt modelId="{9AE263C4-F9C7-4CB5-AA5B-910E9F530AE0}" type="parTrans" cxnId="{9C6C2526-615D-4149-B883-79E8FA67A260}">
      <dgm:prSet/>
      <dgm:spPr/>
      <dgm:t>
        <a:bodyPr/>
        <a:lstStyle/>
        <a:p>
          <a:endParaRPr lang="es-ES"/>
        </a:p>
      </dgm:t>
    </dgm:pt>
    <dgm:pt modelId="{CBCB6779-B60D-4AEE-A456-F428F6CE9D91}" type="sibTrans" cxnId="{9C6C2526-615D-4149-B883-79E8FA67A260}">
      <dgm:prSet/>
      <dgm:spPr/>
      <dgm:t>
        <a:bodyPr/>
        <a:lstStyle/>
        <a:p>
          <a:endParaRPr lang="es-ES"/>
        </a:p>
      </dgm:t>
    </dgm:pt>
    <dgm:pt modelId="{E6BAC96C-4AD2-4199-AB0F-B8DA37CD1584}">
      <dgm:prSet custT="1"/>
      <dgm:spPr>
        <a:ln w="38100">
          <a:solidFill>
            <a:srgbClr val="FD9966"/>
          </a:solidFill>
        </a:ln>
      </dgm:spPr>
      <dgm:t>
        <a:bodyPr/>
        <a:lstStyle/>
        <a:p>
          <a:pPr algn="ctr"/>
          <a:endParaRPr lang="es-ES" sz="3100" dirty="0">
            <a:solidFill>
              <a:schemeClr val="tx1"/>
            </a:solidFill>
          </a:endParaRPr>
        </a:p>
      </dgm:t>
    </dgm:pt>
    <dgm:pt modelId="{67B01D0A-676E-46F6-9ABA-9F57A76FB485}" type="parTrans" cxnId="{C3469139-F6FA-4634-AD7D-49D67A28317A}">
      <dgm:prSet/>
      <dgm:spPr/>
      <dgm:t>
        <a:bodyPr/>
        <a:lstStyle/>
        <a:p>
          <a:endParaRPr lang="es-ES"/>
        </a:p>
      </dgm:t>
    </dgm:pt>
    <dgm:pt modelId="{67965E73-4FFE-4293-BE07-90F938B0E420}" type="sibTrans" cxnId="{C3469139-F6FA-4634-AD7D-49D67A28317A}">
      <dgm:prSet/>
      <dgm:spPr/>
      <dgm:t>
        <a:bodyPr/>
        <a:lstStyle/>
        <a:p>
          <a:endParaRPr lang="es-ES"/>
        </a:p>
      </dgm:t>
    </dgm:pt>
    <dgm:pt modelId="{B47489B4-3A6F-4383-8FFC-9A9B8FC9EAAA}" type="pres">
      <dgm:prSet presAssocID="{2BBAAD3C-C30C-4CA3-BD6D-66A92883CDFE}" presName="diagram" presStyleCnt="0">
        <dgm:presLayoutVars>
          <dgm:dir/>
          <dgm:animLvl val="lvl"/>
          <dgm:resizeHandles val="exact"/>
        </dgm:presLayoutVars>
      </dgm:prSet>
      <dgm:spPr/>
    </dgm:pt>
    <dgm:pt modelId="{C7276183-9A95-4E69-84A5-1BB687446278}" type="pres">
      <dgm:prSet presAssocID="{6A71C49C-F332-43F7-950E-82302F1FE8B8}" presName="compNode" presStyleCnt="0"/>
      <dgm:spPr/>
    </dgm:pt>
    <dgm:pt modelId="{19A1507E-0F22-498A-959E-199EE6F664D8}" type="pres">
      <dgm:prSet presAssocID="{6A71C49C-F332-43F7-950E-82302F1FE8B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21A53-A157-4ADE-ABD3-A98C9F4B3B21}" type="pres">
      <dgm:prSet presAssocID="{6A71C49C-F332-43F7-950E-82302F1FE8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653C8-FD52-41D2-B9BE-431C9589EB31}" type="pres">
      <dgm:prSet presAssocID="{6A71C49C-F332-43F7-950E-82302F1FE8B8}" presName="parentRect" presStyleLbl="alignNode1" presStyleIdx="0" presStyleCnt="3" custScaleY="169919"/>
      <dgm:spPr/>
      <dgm:t>
        <a:bodyPr/>
        <a:lstStyle/>
        <a:p>
          <a:endParaRPr lang="es-ES"/>
        </a:p>
      </dgm:t>
    </dgm:pt>
    <dgm:pt modelId="{DAE78284-4227-4736-A067-AC767D4F91D9}" type="pres">
      <dgm:prSet presAssocID="{6A71C49C-F332-43F7-950E-82302F1FE8B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13EA99-4D95-41C1-9E12-519BD509EEA1}" type="pres">
      <dgm:prSet presAssocID="{894724DA-0E20-4ED3-8B58-1B8F13F1BC1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1DDD3CA-3F7A-42F7-9F7E-3846DC223582}" type="pres">
      <dgm:prSet presAssocID="{37350707-53C7-43CD-B4F9-8983370D1208}" presName="compNode" presStyleCnt="0"/>
      <dgm:spPr/>
    </dgm:pt>
    <dgm:pt modelId="{B3158E0B-773C-4FC7-AE89-A742AA407F2D}" type="pres">
      <dgm:prSet presAssocID="{37350707-53C7-43CD-B4F9-8983370D120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15B74-1E8E-44C9-963E-C5E120F60945}" type="pres">
      <dgm:prSet presAssocID="{37350707-53C7-43CD-B4F9-8983370D12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F4605-EA93-4D74-B33E-B1952933A824}" type="pres">
      <dgm:prSet presAssocID="{37350707-53C7-43CD-B4F9-8983370D1208}" presName="parentRect" presStyleLbl="alignNode1" presStyleIdx="1" presStyleCnt="3" custScaleX="100382" custScaleY="169919"/>
      <dgm:spPr/>
      <dgm:t>
        <a:bodyPr/>
        <a:lstStyle/>
        <a:p>
          <a:endParaRPr lang="es-ES"/>
        </a:p>
      </dgm:t>
    </dgm:pt>
    <dgm:pt modelId="{2D6B8195-CDB3-455A-9008-4FE642DDE8FE}" type="pres">
      <dgm:prSet presAssocID="{37350707-53C7-43CD-B4F9-8983370D1208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153370F-C13F-4395-8CB9-1E66ABEAEA11}" type="pres">
      <dgm:prSet presAssocID="{49D2688C-3843-4827-8297-9F520B4D769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C61FC0D-5657-4EC0-A777-6EC0028E7FC3}" type="pres">
      <dgm:prSet presAssocID="{0239B902-0390-4E36-880E-D5C14DE88C9E}" presName="compNode" presStyleCnt="0"/>
      <dgm:spPr/>
    </dgm:pt>
    <dgm:pt modelId="{9785AA35-38F9-40B2-A2D8-832BBE26AF72}" type="pres">
      <dgm:prSet presAssocID="{0239B902-0390-4E36-880E-D5C14DE88C9E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BBD6F-6464-497C-8892-83FF2BCFCC3D}" type="pres">
      <dgm:prSet presAssocID="{0239B902-0390-4E36-880E-D5C14DE88C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CF484-806F-4394-8196-4598B7A4706E}" type="pres">
      <dgm:prSet presAssocID="{0239B902-0390-4E36-880E-D5C14DE88C9E}" presName="parentRect" presStyleLbl="alignNode1" presStyleIdx="2" presStyleCnt="3" custScaleY="169919"/>
      <dgm:spPr/>
      <dgm:t>
        <a:bodyPr/>
        <a:lstStyle/>
        <a:p>
          <a:endParaRPr lang="es-ES"/>
        </a:p>
      </dgm:t>
    </dgm:pt>
    <dgm:pt modelId="{1D45A065-CC45-4DB8-97DF-1DB5C85C3259}" type="pres">
      <dgm:prSet presAssocID="{0239B902-0390-4E36-880E-D5C14DE88C9E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C37F83B-DBF0-4274-A7EA-72C5BBB82085}" type="presOf" srcId="{E6BAC96C-4AD2-4199-AB0F-B8DA37CD1584}" destId="{B3158E0B-773C-4FC7-AE89-A742AA407F2D}" srcOrd="0" destOrd="0" presId="urn:microsoft.com/office/officeart/2005/8/layout/bList2"/>
    <dgm:cxn modelId="{636BC472-6F9B-409A-98FF-2A0FE171370A}" type="presOf" srcId="{37350707-53C7-43CD-B4F9-8983370D1208}" destId="{CFDF4605-EA93-4D74-B33E-B1952933A824}" srcOrd="1" destOrd="0" presId="urn:microsoft.com/office/officeart/2005/8/layout/bList2"/>
    <dgm:cxn modelId="{3D092666-F1D4-4A9C-9B58-90E573A83ADE}" srcId="{6A71C49C-F332-43F7-950E-82302F1FE8B8}" destId="{860261CD-3503-4899-A7B9-4F91FFE8393A}" srcOrd="3" destOrd="0" parTransId="{38E0DED4-BB5A-4DCA-82CC-E7530FCF83C6}" sibTransId="{6AABB765-9C96-4898-AA54-F2ED57F87D4A}"/>
    <dgm:cxn modelId="{BC9CE3B3-9346-4C22-B61D-F4198D3EE11E}" type="presOf" srcId="{0239B902-0390-4E36-880E-D5C14DE88C9E}" destId="{5D0BBD6F-6464-497C-8892-83FF2BCFCC3D}" srcOrd="0" destOrd="0" presId="urn:microsoft.com/office/officeart/2005/8/layout/bList2"/>
    <dgm:cxn modelId="{89253297-DBCD-4876-BDA7-D1AF35775928}" srcId="{2BBAAD3C-C30C-4CA3-BD6D-66A92883CDFE}" destId="{37350707-53C7-43CD-B4F9-8983370D1208}" srcOrd="1" destOrd="0" parTransId="{81950347-8F54-4547-836B-DCD708621769}" sibTransId="{49D2688C-3843-4827-8297-9F520B4D769D}"/>
    <dgm:cxn modelId="{9C6C2526-615D-4149-B883-79E8FA67A260}" srcId="{6A71C49C-F332-43F7-950E-82302F1FE8B8}" destId="{FABAAB4D-23BC-4990-A877-4B17EA13CA65}" srcOrd="0" destOrd="0" parTransId="{9AE263C4-F9C7-4CB5-AA5B-910E9F530AE0}" sibTransId="{CBCB6779-B60D-4AEE-A456-F428F6CE9D91}"/>
    <dgm:cxn modelId="{24B53F01-F883-4CF4-9087-160FF6B3113B}" type="presOf" srcId="{49D2688C-3843-4827-8297-9F520B4D769D}" destId="{0153370F-C13F-4395-8CB9-1E66ABEAEA11}" srcOrd="0" destOrd="0" presId="urn:microsoft.com/office/officeart/2005/8/layout/bList2"/>
    <dgm:cxn modelId="{96BCF457-E92C-442A-8E3A-7F7C26AF9380}" type="presOf" srcId="{6E6A815E-07BF-4E0F-8B8B-163E6FD0CA79}" destId="{19A1507E-0F22-498A-959E-199EE6F664D8}" srcOrd="0" destOrd="1" presId="urn:microsoft.com/office/officeart/2005/8/layout/bList2"/>
    <dgm:cxn modelId="{3FC31E38-42D9-4378-9B47-9E6763E785FD}" srcId="{0239B902-0390-4E36-880E-D5C14DE88C9E}" destId="{7F26BCB0-4431-4B5B-95E3-59973C6306C7}" srcOrd="0" destOrd="0" parTransId="{379D0EB6-1E62-41B7-89E5-BBA646E75303}" sibTransId="{D335CC04-0663-4E9A-BE73-A2E9F64A7BCF}"/>
    <dgm:cxn modelId="{7652312A-7ED2-4DEC-A2C0-621815B194AF}" type="presOf" srcId="{0239B902-0390-4E36-880E-D5C14DE88C9E}" destId="{4DECF484-806F-4394-8196-4598B7A4706E}" srcOrd="1" destOrd="0" presId="urn:microsoft.com/office/officeart/2005/8/layout/bList2"/>
    <dgm:cxn modelId="{01DB6253-8013-4FF4-B735-12127EFA78AC}" type="presOf" srcId="{37350707-53C7-43CD-B4F9-8983370D1208}" destId="{92915B74-1E8E-44C9-963E-C5E120F60945}" srcOrd="0" destOrd="0" presId="urn:microsoft.com/office/officeart/2005/8/layout/bList2"/>
    <dgm:cxn modelId="{3FB233DB-CF9A-41B4-8926-A999E5003457}" srcId="{2BBAAD3C-C30C-4CA3-BD6D-66A92883CDFE}" destId="{6A71C49C-F332-43F7-950E-82302F1FE8B8}" srcOrd="0" destOrd="0" parTransId="{B85615B9-D596-4EA7-8FC9-8A8DCB9E5BAE}" sibTransId="{894724DA-0E20-4ED3-8B58-1B8F13F1BC15}"/>
    <dgm:cxn modelId="{11A43B37-FC97-401C-A9AC-83610D80483A}" type="presOf" srcId="{7F26BCB0-4431-4B5B-95E3-59973C6306C7}" destId="{9785AA35-38F9-40B2-A2D8-832BBE26AF72}" srcOrd="0" destOrd="0" presId="urn:microsoft.com/office/officeart/2005/8/layout/bList2"/>
    <dgm:cxn modelId="{52493F58-F949-4934-9697-33C9F4CADFF3}" type="presOf" srcId="{FABAAB4D-23BC-4990-A877-4B17EA13CA65}" destId="{19A1507E-0F22-498A-959E-199EE6F664D8}" srcOrd="0" destOrd="0" presId="urn:microsoft.com/office/officeart/2005/8/layout/bList2"/>
    <dgm:cxn modelId="{BD11EF69-138D-42F7-8F6B-52FC08454FBD}" type="presOf" srcId="{894724DA-0E20-4ED3-8B58-1B8F13F1BC15}" destId="{1713EA99-4D95-41C1-9E12-519BD509EEA1}" srcOrd="0" destOrd="0" presId="urn:microsoft.com/office/officeart/2005/8/layout/bList2"/>
    <dgm:cxn modelId="{5DAA8468-A632-4C21-887F-68E25CF1F13C}" srcId="{2BBAAD3C-C30C-4CA3-BD6D-66A92883CDFE}" destId="{0239B902-0390-4E36-880E-D5C14DE88C9E}" srcOrd="2" destOrd="0" parTransId="{76FBBE0C-AA93-4CF5-AD79-E7EC53BD9B6F}" sibTransId="{D6E1E03A-1048-4109-B4D7-D6FB9AFCD545}"/>
    <dgm:cxn modelId="{E88AD787-4658-4196-BC36-AF72CCA4EECA}" type="presOf" srcId="{2BBAAD3C-C30C-4CA3-BD6D-66A92883CDFE}" destId="{B47489B4-3A6F-4383-8FFC-9A9B8FC9EAAA}" srcOrd="0" destOrd="0" presId="urn:microsoft.com/office/officeart/2005/8/layout/bList2"/>
    <dgm:cxn modelId="{C3469139-F6FA-4634-AD7D-49D67A28317A}" srcId="{37350707-53C7-43CD-B4F9-8983370D1208}" destId="{E6BAC96C-4AD2-4199-AB0F-B8DA37CD1584}" srcOrd="0" destOrd="0" parTransId="{67B01D0A-676E-46F6-9ABA-9F57A76FB485}" sibTransId="{67965E73-4FFE-4293-BE07-90F938B0E420}"/>
    <dgm:cxn modelId="{C2F5E750-94C1-4C9C-BE23-4B46E20ED754}" type="presOf" srcId="{6A71C49C-F332-43F7-950E-82302F1FE8B8}" destId="{01121A53-A157-4ADE-ABD3-A98C9F4B3B21}" srcOrd="0" destOrd="0" presId="urn:microsoft.com/office/officeart/2005/8/layout/bList2"/>
    <dgm:cxn modelId="{743D116D-30B2-4B3E-9829-DE43CF9908F8}" type="presOf" srcId="{E550CC6A-1973-41FD-987B-2913D39686C7}" destId="{B3158E0B-773C-4FC7-AE89-A742AA407F2D}" srcOrd="0" destOrd="1" presId="urn:microsoft.com/office/officeart/2005/8/layout/bList2"/>
    <dgm:cxn modelId="{52554D4D-97C9-4C9F-86FD-3E789D8E7B68}" type="presOf" srcId="{C1253FEB-490E-47B7-9C7B-D4FD473202EA}" destId="{19A1507E-0F22-498A-959E-199EE6F664D8}" srcOrd="0" destOrd="2" presId="urn:microsoft.com/office/officeart/2005/8/layout/bList2"/>
    <dgm:cxn modelId="{00E7D50C-D7B1-4BDB-A53E-8A1FB6749BF4}" srcId="{37350707-53C7-43CD-B4F9-8983370D1208}" destId="{E550CC6A-1973-41FD-987B-2913D39686C7}" srcOrd="1" destOrd="0" parTransId="{3EC455D0-5202-46C3-867B-FAFF05BCCBD8}" sibTransId="{754560AE-8347-45B6-B141-C32C50EF5777}"/>
    <dgm:cxn modelId="{D44EAA80-A53C-4FF6-8217-0AD8C7A39706}" srcId="{6A71C49C-F332-43F7-950E-82302F1FE8B8}" destId="{6E6A815E-07BF-4E0F-8B8B-163E6FD0CA79}" srcOrd="1" destOrd="0" parTransId="{244E0003-852A-4757-9157-75DA9B79F358}" sibTransId="{4542C566-4279-407D-A038-4457EF34BE36}"/>
    <dgm:cxn modelId="{6AB5CAB4-D008-49CB-9C71-7BBA3A0ED685}" type="presOf" srcId="{860261CD-3503-4899-A7B9-4F91FFE8393A}" destId="{19A1507E-0F22-498A-959E-199EE6F664D8}" srcOrd="0" destOrd="3" presId="urn:microsoft.com/office/officeart/2005/8/layout/bList2"/>
    <dgm:cxn modelId="{56DA5112-8403-49F0-96A2-4616A94AAA05}" srcId="{6A71C49C-F332-43F7-950E-82302F1FE8B8}" destId="{C1253FEB-490E-47B7-9C7B-D4FD473202EA}" srcOrd="2" destOrd="0" parTransId="{775807F1-B2C7-4561-80EE-05BF44325033}" sibTransId="{BDEDB033-F854-424D-A73B-86A61B6AD0CF}"/>
    <dgm:cxn modelId="{C264DCAC-30F4-4264-82A1-47E3FAEF0677}" type="presOf" srcId="{6A71C49C-F332-43F7-950E-82302F1FE8B8}" destId="{0C6653C8-FD52-41D2-B9BE-431C9589EB31}" srcOrd="1" destOrd="0" presId="urn:microsoft.com/office/officeart/2005/8/layout/bList2"/>
    <dgm:cxn modelId="{AC0D2B60-89A0-4709-B633-A7BE9F67C60E}" type="presParOf" srcId="{B47489B4-3A6F-4383-8FFC-9A9B8FC9EAAA}" destId="{C7276183-9A95-4E69-84A5-1BB687446278}" srcOrd="0" destOrd="0" presId="urn:microsoft.com/office/officeart/2005/8/layout/bList2"/>
    <dgm:cxn modelId="{92D7C152-91A9-4FC3-94B7-8FEBCF59906F}" type="presParOf" srcId="{C7276183-9A95-4E69-84A5-1BB687446278}" destId="{19A1507E-0F22-498A-959E-199EE6F664D8}" srcOrd="0" destOrd="0" presId="urn:microsoft.com/office/officeart/2005/8/layout/bList2"/>
    <dgm:cxn modelId="{84D8E4D9-E559-4011-AA88-DCE814C248E2}" type="presParOf" srcId="{C7276183-9A95-4E69-84A5-1BB687446278}" destId="{01121A53-A157-4ADE-ABD3-A98C9F4B3B21}" srcOrd="1" destOrd="0" presId="urn:microsoft.com/office/officeart/2005/8/layout/bList2"/>
    <dgm:cxn modelId="{E08D3978-0001-40B1-A56A-A3BCCE41DDF6}" type="presParOf" srcId="{C7276183-9A95-4E69-84A5-1BB687446278}" destId="{0C6653C8-FD52-41D2-B9BE-431C9589EB31}" srcOrd="2" destOrd="0" presId="urn:microsoft.com/office/officeart/2005/8/layout/bList2"/>
    <dgm:cxn modelId="{8297F099-8412-48DE-BF7E-943CAAC28BFA}" type="presParOf" srcId="{C7276183-9A95-4E69-84A5-1BB687446278}" destId="{DAE78284-4227-4736-A067-AC767D4F91D9}" srcOrd="3" destOrd="0" presId="urn:microsoft.com/office/officeart/2005/8/layout/bList2"/>
    <dgm:cxn modelId="{9B3D1175-9CB6-4EAC-B938-401F15DE3AE6}" type="presParOf" srcId="{B47489B4-3A6F-4383-8FFC-9A9B8FC9EAAA}" destId="{1713EA99-4D95-41C1-9E12-519BD509EEA1}" srcOrd="1" destOrd="0" presId="urn:microsoft.com/office/officeart/2005/8/layout/bList2"/>
    <dgm:cxn modelId="{3A5750F9-3B66-4E58-BA40-684D592C70F9}" type="presParOf" srcId="{B47489B4-3A6F-4383-8FFC-9A9B8FC9EAAA}" destId="{71DDD3CA-3F7A-42F7-9F7E-3846DC223582}" srcOrd="2" destOrd="0" presId="urn:microsoft.com/office/officeart/2005/8/layout/bList2"/>
    <dgm:cxn modelId="{7DD7E4B8-20F2-4721-8FB4-F5F38471AF46}" type="presParOf" srcId="{71DDD3CA-3F7A-42F7-9F7E-3846DC223582}" destId="{B3158E0B-773C-4FC7-AE89-A742AA407F2D}" srcOrd="0" destOrd="0" presId="urn:microsoft.com/office/officeart/2005/8/layout/bList2"/>
    <dgm:cxn modelId="{4763C7AA-FBBA-48AB-A880-9087CA8E2E67}" type="presParOf" srcId="{71DDD3CA-3F7A-42F7-9F7E-3846DC223582}" destId="{92915B74-1E8E-44C9-963E-C5E120F60945}" srcOrd="1" destOrd="0" presId="urn:microsoft.com/office/officeart/2005/8/layout/bList2"/>
    <dgm:cxn modelId="{B81FCB2F-866B-401D-BBF5-214586C6C571}" type="presParOf" srcId="{71DDD3CA-3F7A-42F7-9F7E-3846DC223582}" destId="{CFDF4605-EA93-4D74-B33E-B1952933A824}" srcOrd="2" destOrd="0" presId="urn:microsoft.com/office/officeart/2005/8/layout/bList2"/>
    <dgm:cxn modelId="{6F9F6653-A30D-45D0-AB06-C2814CB89E02}" type="presParOf" srcId="{71DDD3CA-3F7A-42F7-9F7E-3846DC223582}" destId="{2D6B8195-CDB3-455A-9008-4FE642DDE8FE}" srcOrd="3" destOrd="0" presId="urn:microsoft.com/office/officeart/2005/8/layout/bList2"/>
    <dgm:cxn modelId="{0D6C6055-F34B-4C79-B818-81A5B44775EA}" type="presParOf" srcId="{B47489B4-3A6F-4383-8FFC-9A9B8FC9EAAA}" destId="{0153370F-C13F-4395-8CB9-1E66ABEAEA11}" srcOrd="3" destOrd="0" presId="urn:microsoft.com/office/officeart/2005/8/layout/bList2"/>
    <dgm:cxn modelId="{1457FCC6-1CCB-44EC-97CA-75E07E0BD498}" type="presParOf" srcId="{B47489B4-3A6F-4383-8FFC-9A9B8FC9EAAA}" destId="{CC61FC0D-5657-4EC0-A777-6EC0028E7FC3}" srcOrd="4" destOrd="0" presId="urn:microsoft.com/office/officeart/2005/8/layout/bList2"/>
    <dgm:cxn modelId="{AE9E873D-6B00-420E-B539-E0137AF99C4A}" type="presParOf" srcId="{CC61FC0D-5657-4EC0-A777-6EC0028E7FC3}" destId="{9785AA35-38F9-40B2-A2D8-832BBE26AF72}" srcOrd="0" destOrd="0" presId="urn:microsoft.com/office/officeart/2005/8/layout/bList2"/>
    <dgm:cxn modelId="{73E46D66-7AC2-4045-8D8A-893F67AAFDDA}" type="presParOf" srcId="{CC61FC0D-5657-4EC0-A777-6EC0028E7FC3}" destId="{5D0BBD6F-6464-497C-8892-83FF2BCFCC3D}" srcOrd="1" destOrd="0" presId="urn:microsoft.com/office/officeart/2005/8/layout/bList2"/>
    <dgm:cxn modelId="{9E6B553D-6F5F-4162-AD21-91C0F4607366}" type="presParOf" srcId="{CC61FC0D-5657-4EC0-A777-6EC0028E7FC3}" destId="{4DECF484-806F-4394-8196-4598B7A4706E}" srcOrd="2" destOrd="0" presId="urn:microsoft.com/office/officeart/2005/8/layout/bList2"/>
    <dgm:cxn modelId="{D75875D3-D277-40C7-8094-535648E51A52}" type="presParOf" srcId="{CC61FC0D-5657-4EC0-A777-6EC0028E7FC3}" destId="{1D45A065-CC45-4DB8-97DF-1DB5C85C325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C88E-8E65-421E-AE4B-381BD01FDBB6}">
      <dsp:nvSpPr>
        <dsp:cNvPr id="0" name=""/>
        <dsp:cNvSpPr/>
      </dsp:nvSpPr>
      <dsp:spPr>
        <a:xfrm>
          <a:off x="0" y="145757"/>
          <a:ext cx="4656683" cy="772376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MVCT (16.03.2020)</a:t>
          </a:r>
          <a:endParaRPr lang="es-ES" sz="2800" b="1" kern="1200" dirty="0"/>
        </a:p>
      </dsp:txBody>
      <dsp:txXfrm>
        <a:off x="0" y="145757"/>
        <a:ext cx="4656683" cy="772376"/>
      </dsp:txXfrm>
    </dsp:sp>
    <dsp:sp modelId="{7D36FBB2-C278-4683-A327-AD0EF4C2E9B8}">
      <dsp:nvSpPr>
        <dsp:cNvPr id="0" name=""/>
        <dsp:cNvSpPr/>
      </dsp:nvSpPr>
      <dsp:spPr>
        <a:xfrm>
          <a:off x="4776" y="905478"/>
          <a:ext cx="4656683" cy="3026362"/>
        </a:xfrm>
        <a:prstGeom prst="rect">
          <a:avLst/>
        </a:prstGeom>
        <a:noFill/>
        <a:ln w="38100" cap="flat" cmpd="sng" algn="ctr">
          <a:solidFill>
            <a:srgbClr val="FD996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Remitida antes de expedición Decreto 441.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Medidas para </a:t>
          </a:r>
          <a:r>
            <a:rPr lang="es-CO" sz="2300" kern="1200" dirty="0" smtClean="0">
              <a:solidFill>
                <a:srgbClr val="0C0C0C"/>
              </a:solidFill>
            </a:rPr>
            <a:t>recuperación de cartera y costos incurridos, solicitud de conexión por usuario, afectación indicadores, no gratuidad del servicio.</a:t>
          </a:r>
          <a:endParaRPr lang="es-ES" sz="2300" kern="1200" dirty="0"/>
        </a:p>
      </dsp:txBody>
      <dsp:txXfrm>
        <a:off x="4776" y="905478"/>
        <a:ext cx="4656683" cy="3026362"/>
      </dsp:txXfrm>
    </dsp:sp>
    <dsp:sp modelId="{907EBC0B-20FF-4F1E-9927-788FBDCD5D09}">
      <dsp:nvSpPr>
        <dsp:cNvPr id="0" name=""/>
        <dsp:cNvSpPr/>
      </dsp:nvSpPr>
      <dsp:spPr>
        <a:xfrm>
          <a:off x="5313395" y="205819"/>
          <a:ext cx="4656683" cy="772376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MVCT (20.03.2020)</a:t>
          </a:r>
          <a:endParaRPr lang="es-ES" sz="2800" b="1" kern="1200" dirty="0"/>
        </a:p>
      </dsp:txBody>
      <dsp:txXfrm>
        <a:off x="5313395" y="205819"/>
        <a:ext cx="4656683" cy="772376"/>
      </dsp:txXfrm>
    </dsp:sp>
    <dsp:sp modelId="{9E4CB5EA-4D95-46A4-89DE-08B3BC51312E}">
      <dsp:nvSpPr>
        <dsp:cNvPr id="0" name=""/>
        <dsp:cNvSpPr/>
      </dsp:nvSpPr>
      <dsp:spPr>
        <a:xfrm>
          <a:off x="5313395" y="905478"/>
          <a:ext cx="4656683" cy="3026362"/>
        </a:xfrm>
        <a:prstGeom prst="rect">
          <a:avLst/>
        </a:prstGeom>
        <a:noFill/>
        <a:ln w="38100" cap="flat" cmpd="sng" algn="ctr">
          <a:solidFill>
            <a:srgbClr val="FD996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>
              <a:solidFill>
                <a:srgbClr val="0C0C0C"/>
              </a:solidFill>
            </a:rPr>
            <a:t>Preocupación por riesgo en suficiencia financiera debido a disminución en el recaudo.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>
              <a:solidFill>
                <a:srgbClr val="0C0C0C"/>
              </a:solidFill>
            </a:rPr>
            <a:t>Propuestas relacionadas con reglas transitorias en materia de facturación, lecturas, desviaciones significativas, </a:t>
          </a:r>
          <a:r>
            <a:rPr lang="es-CO" sz="2300" kern="1200" dirty="0" err="1" smtClean="0">
              <a:solidFill>
                <a:srgbClr val="0C0C0C"/>
              </a:solidFill>
            </a:rPr>
            <a:t>PQRs</a:t>
          </a:r>
          <a:r>
            <a:rPr lang="es-CO" sz="2300" kern="1200" dirty="0" smtClean="0">
              <a:solidFill>
                <a:srgbClr val="0C0C0C"/>
              </a:solidFill>
            </a:rPr>
            <a:t>.</a:t>
          </a:r>
          <a:endParaRPr lang="es-ES" sz="2300" kern="1200" dirty="0"/>
        </a:p>
      </dsp:txBody>
      <dsp:txXfrm>
        <a:off x="5313395" y="905478"/>
        <a:ext cx="4656683" cy="3026362"/>
      </dsp:txXfrm>
    </dsp:sp>
    <dsp:sp modelId="{223C8353-E1CD-48A7-B308-7D653D25117D}">
      <dsp:nvSpPr>
        <dsp:cNvPr id="0" name=""/>
        <dsp:cNvSpPr/>
      </dsp:nvSpPr>
      <dsp:spPr>
        <a:xfrm>
          <a:off x="10622015" y="205819"/>
          <a:ext cx="4656683" cy="772376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CRA (26.03.2020)</a:t>
          </a:r>
          <a:endParaRPr lang="es-ES" sz="2800" b="1" kern="1200" dirty="0"/>
        </a:p>
      </dsp:txBody>
      <dsp:txXfrm>
        <a:off x="10622015" y="205819"/>
        <a:ext cx="4656683" cy="772376"/>
      </dsp:txXfrm>
    </dsp:sp>
    <dsp:sp modelId="{DBA94094-3516-45CD-8082-6A9830B7AEF1}">
      <dsp:nvSpPr>
        <dsp:cNvPr id="0" name=""/>
        <dsp:cNvSpPr/>
      </dsp:nvSpPr>
      <dsp:spPr>
        <a:xfrm>
          <a:off x="10622015" y="905478"/>
          <a:ext cx="4656683" cy="3026362"/>
        </a:xfrm>
        <a:prstGeom prst="rect">
          <a:avLst/>
        </a:prstGeom>
        <a:noFill/>
        <a:ln w="38100" cap="flat" cmpd="sng" algn="ctr">
          <a:solidFill>
            <a:srgbClr val="FD996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Resolución CRA 911.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Inquietudes de las empresas frente a su aplicación (facturación del servicio, recuperación costos, áreas de alto tráfico, aplicación costos en tarifa).</a:t>
          </a:r>
          <a:endParaRPr lang="es-ES" sz="2300" kern="1200" dirty="0"/>
        </a:p>
      </dsp:txBody>
      <dsp:txXfrm>
        <a:off x="10622015" y="905478"/>
        <a:ext cx="4656683" cy="3026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507E-0F22-498A-959E-199EE6F664D8}">
      <dsp:nvSpPr>
        <dsp:cNvPr id="0" name=""/>
        <dsp:cNvSpPr/>
      </dsp:nvSpPr>
      <dsp:spPr>
        <a:xfrm>
          <a:off x="772769" y="1701"/>
          <a:ext cx="3054733" cy="2280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+mj-lt"/>
            </a:rPr>
            <a:t>268.483 usuarios</a:t>
          </a:r>
          <a:endParaRPr lang="es-ES" sz="2600" kern="1200" dirty="0"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+mj-lt"/>
            </a:rPr>
            <a:t>$7.400 millones </a:t>
          </a:r>
          <a:r>
            <a:rPr lang="es-ES" sz="2500" kern="1200" dirty="0" smtClean="0">
              <a:latin typeface="+mj-lt"/>
            </a:rPr>
            <a:t>(costo reconexión)</a:t>
          </a:r>
          <a:endParaRPr lang="es-ES" sz="25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/>
        </a:p>
      </dsp:txBody>
      <dsp:txXfrm>
        <a:off x="826199" y="55131"/>
        <a:ext cx="2947873" cy="2226863"/>
      </dsp:txXfrm>
    </dsp:sp>
    <dsp:sp modelId="{0C6653C8-FD52-41D2-B9BE-431C9589EB31}">
      <dsp:nvSpPr>
        <dsp:cNvPr id="0" name=""/>
        <dsp:cNvSpPr/>
      </dsp:nvSpPr>
      <dsp:spPr>
        <a:xfrm>
          <a:off x="772769" y="1939208"/>
          <a:ext cx="3054733" cy="1666100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Usuarios suspendidos y cortados</a:t>
          </a:r>
          <a:endParaRPr lang="es-ES" sz="2500" b="1" kern="1200" dirty="0"/>
        </a:p>
      </dsp:txBody>
      <dsp:txXfrm>
        <a:off x="772769" y="1939208"/>
        <a:ext cx="2151220" cy="1666100"/>
      </dsp:txXfrm>
    </dsp:sp>
    <dsp:sp modelId="{DAE78284-4227-4736-A067-AC767D4F91D9}">
      <dsp:nvSpPr>
        <dsp:cNvPr id="0" name=""/>
        <dsp:cNvSpPr/>
      </dsp:nvSpPr>
      <dsp:spPr>
        <a:xfrm>
          <a:off x="3010403" y="2437743"/>
          <a:ext cx="1069156" cy="10691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58E0B-773C-4FC7-AE89-A742AA407F2D}">
      <dsp:nvSpPr>
        <dsp:cNvPr id="0" name=""/>
        <dsp:cNvSpPr/>
      </dsp:nvSpPr>
      <dsp:spPr>
        <a:xfrm>
          <a:off x="4350271" y="1701"/>
          <a:ext cx="3054733" cy="2280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100" kern="1200" dirty="0">
            <a:solidFill>
              <a:schemeClr val="tx1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chemeClr val="tx1"/>
              </a:solidFill>
              <a:latin typeface="+mj-lt"/>
            </a:rPr>
            <a:t>115.700 usuarios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4403701" y="55131"/>
        <a:ext cx="2947873" cy="2226863"/>
      </dsp:txXfrm>
    </dsp:sp>
    <dsp:sp modelId="{CFDF4605-EA93-4D74-B33E-B1952933A824}">
      <dsp:nvSpPr>
        <dsp:cNvPr id="0" name=""/>
        <dsp:cNvSpPr/>
      </dsp:nvSpPr>
      <dsp:spPr>
        <a:xfrm>
          <a:off x="4344437" y="1939208"/>
          <a:ext cx="3066402" cy="1666100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Usuarios reconectados</a:t>
          </a:r>
          <a:endParaRPr lang="es-ES" sz="2500" b="1" kern="1200" dirty="0"/>
        </a:p>
      </dsp:txBody>
      <dsp:txXfrm>
        <a:off x="4344437" y="1939208"/>
        <a:ext cx="2159438" cy="1666100"/>
      </dsp:txXfrm>
    </dsp:sp>
    <dsp:sp modelId="{2D6B8195-CDB3-455A-9008-4FE642DDE8FE}">
      <dsp:nvSpPr>
        <dsp:cNvPr id="0" name=""/>
        <dsp:cNvSpPr/>
      </dsp:nvSpPr>
      <dsp:spPr>
        <a:xfrm>
          <a:off x="6587905" y="2437743"/>
          <a:ext cx="1069156" cy="10691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5AA35-38F9-40B2-A2D8-832BBE26AF72}">
      <dsp:nvSpPr>
        <dsp:cNvPr id="0" name=""/>
        <dsp:cNvSpPr/>
      </dsp:nvSpPr>
      <dsp:spPr>
        <a:xfrm>
          <a:off x="7921939" y="1701"/>
          <a:ext cx="3054733" cy="22802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+mj-lt"/>
            </a:rPr>
            <a:t>Compilación actividades de protocolos y de respuestas a cuestionario</a:t>
          </a:r>
          <a:endParaRPr lang="es-ES" sz="2600" kern="1200" dirty="0">
            <a:latin typeface="+mj-lt"/>
          </a:endParaRPr>
        </a:p>
      </dsp:txBody>
      <dsp:txXfrm>
        <a:off x="7975369" y="55131"/>
        <a:ext cx="2947873" cy="2226863"/>
      </dsp:txXfrm>
    </dsp:sp>
    <dsp:sp modelId="{4DECF484-806F-4394-8196-4598B7A4706E}">
      <dsp:nvSpPr>
        <dsp:cNvPr id="0" name=""/>
        <dsp:cNvSpPr/>
      </dsp:nvSpPr>
      <dsp:spPr>
        <a:xfrm>
          <a:off x="7921939" y="1939208"/>
          <a:ext cx="3054733" cy="1666100"/>
        </a:xfrm>
        <a:prstGeom prst="rect">
          <a:avLst/>
        </a:prstGeom>
        <a:solidFill>
          <a:srgbClr val="FD9966">
            <a:alpha val="89804"/>
          </a:srgbClr>
        </a:solidFill>
        <a:ln w="25400" cap="flat" cmpd="sng" algn="ctr">
          <a:solidFill>
            <a:srgbClr val="FD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Protocolos seguridad y </a:t>
          </a:r>
          <a:r>
            <a:rPr lang="es-ES" sz="2500" b="1" kern="1200" dirty="0" err="1" smtClean="0"/>
            <a:t>cuestionaro</a:t>
          </a:r>
          <a:endParaRPr lang="es-ES" sz="2500" b="1" kern="1200" dirty="0"/>
        </a:p>
      </dsp:txBody>
      <dsp:txXfrm>
        <a:off x="7921939" y="1939208"/>
        <a:ext cx="2151220" cy="1666100"/>
      </dsp:txXfrm>
    </dsp:sp>
    <dsp:sp modelId="{1D45A065-CC45-4DB8-97DF-1DB5C85C3259}">
      <dsp:nvSpPr>
        <dsp:cNvPr id="0" name=""/>
        <dsp:cNvSpPr/>
      </dsp:nvSpPr>
      <dsp:spPr>
        <a:xfrm>
          <a:off x="10159573" y="2437743"/>
          <a:ext cx="1069156" cy="10691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1FBD5-0A17-4D97-B05E-22EB31CED2E4}" type="datetimeFigureOut">
              <a:rPr lang="es-CO" smtClean="0"/>
              <a:t>31/03/2020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9249-47BF-4C33-B9B8-F5ADB50EF5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20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39249-47BF-4C33-B9B8-F5ADB50EF52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85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39249-47BF-4C33-B9B8-F5ADB50EF52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383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f43be24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1f43be248_1_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smtClean="0"/>
              <a:t>También se radicó la demanda al IAT.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g71f43be248_1_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8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4184" y="3654591"/>
            <a:ext cx="467741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455C7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2" cy="71756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2" cy="71756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602122"/>
            <a:ext cx="17339785" cy="21859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7" y="2772363"/>
            <a:ext cx="8504974" cy="1358692"/>
          </a:xfrm>
        </p:spPr>
        <p:txBody>
          <a:bodyPr anchor="b"/>
          <a:lstStyle>
            <a:lvl1pPr marL="0" indent="0">
              <a:buNone/>
              <a:defRPr sz="2969" b="1"/>
            </a:lvl1pPr>
            <a:lvl2pPr marL="565452" indent="0">
              <a:buNone/>
              <a:defRPr sz="2474" b="1"/>
            </a:lvl2pPr>
            <a:lvl3pPr marL="1130902" indent="0">
              <a:buNone/>
              <a:defRPr sz="2226" b="1"/>
            </a:lvl3pPr>
            <a:lvl4pPr marL="1696354" indent="0">
              <a:buNone/>
              <a:defRPr sz="1979" b="1"/>
            </a:lvl4pPr>
            <a:lvl5pPr marL="2261804" indent="0">
              <a:buNone/>
              <a:defRPr sz="1979" b="1"/>
            </a:lvl5pPr>
            <a:lvl6pPr marL="2827256" indent="0">
              <a:buNone/>
              <a:defRPr sz="1979" b="1"/>
            </a:lvl6pPr>
            <a:lvl7pPr marL="3392706" indent="0">
              <a:buNone/>
              <a:defRPr sz="1979" b="1"/>
            </a:lvl7pPr>
            <a:lvl8pPr marL="3958157" indent="0">
              <a:buNone/>
              <a:defRPr sz="1979" b="1"/>
            </a:lvl8pPr>
            <a:lvl9pPr marL="4523608" indent="0">
              <a:buNone/>
              <a:defRPr sz="197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7" y="4131055"/>
            <a:ext cx="8504974" cy="60761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0" y="2772363"/>
            <a:ext cx="8546862" cy="1358692"/>
          </a:xfrm>
        </p:spPr>
        <p:txBody>
          <a:bodyPr anchor="b"/>
          <a:lstStyle>
            <a:lvl1pPr marL="0" indent="0">
              <a:buNone/>
              <a:defRPr sz="2969" b="1"/>
            </a:lvl1pPr>
            <a:lvl2pPr marL="565452" indent="0">
              <a:buNone/>
              <a:defRPr sz="2474" b="1"/>
            </a:lvl2pPr>
            <a:lvl3pPr marL="1130902" indent="0">
              <a:buNone/>
              <a:defRPr sz="2226" b="1"/>
            </a:lvl3pPr>
            <a:lvl4pPr marL="1696354" indent="0">
              <a:buNone/>
              <a:defRPr sz="1979" b="1"/>
            </a:lvl4pPr>
            <a:lvl5pPr marL="2261804" indent="0">
              <a:buNone/>
              <a:defRPr sz="1979" b="1"/>
            </a:lvl5pPr>
            <a:lvl6pPr marL="2827256" indent="0">
              <a:buNone/>
              <a:defRPr sz="1979" b="1"/>
            </a:lvl6pPr>
            <a:lvl7pPr marL="3392706" indent="0">
              <a:buNone/>
              <a:defRPr sz="1979" b="1"/>
            </a:lvl7pPr>
            <a:lvl8pPr marL="3958157" indent="0">
              <a:buNone/>
              <a:defRPr sz="1979" b="1"/>
            </a:lvl8pPr>
            <a:lvl9pPr marL="4523608" indent="0">
              <a:buNone/>
              <a:defRPr sz="197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0" y="4131055"/>
            <a:ext cx="8546862" cy="60761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6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0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4" y="753956"/>
            <a:ext cx="6484096" cy="2638849"/>
          </a:xfrm>
        </p:spPr>
        <p:txBody>
          <a:bodyPr anchor="b"/>
          <a:lstStyle>
            <a:lvl1pPr>
              <a:defRPr sz="395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40"/>
            <a:ext cx="10177700" cy="8036968"/>
          </a:xfrm>
        </p:spPr>
        <p:txBody>
          <a:bodyPr/>
          <a:lstStyle>
            <a:lvl1pPr>
              <a:defRPr sz="3957"/>
            </a:lvl1pPr>
            <a:lvl2pPr>
              <a:defRPr sz="3462"/>
            </a:lvl2pPr>
            <a:lvl3pPr>
              <a:defRPr sz="2969"/>
            </a:lvl3pPr>
            <a:lvl4pPr>
              <a:defRPr sz="2474"/>
            </a:lvl4pPr>
            <a:lvl5pPr>
              <a:defRPr sz="2474"/>
            </a:lvl5pPr>
            <a:lvl6pPr>
              <a:defRPr sz="2474"/>
            </a:lvl6pPr>
            <a:lvl7pPr>
              <a:defRPr sz="2474"/>
            </a:lvl7pPr>
            <a:lvl8pPr>
              <a:defRPr sz="2474"/>
            </a:lvl8pPr>
            <a:lvl9pPr>
              <a:defRPr sz="247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4" y="3392806"/>
            <a:ext cx="6484096" cy="6285590"/>
          </a:xfrm>
        </p:spPr>
        <p:txBody>
          <a:bodyPr/>
          <a:lstStyle>
            <a:lvl1pPr marL="0" indent="0">
              <a:buNone/>
              <a:defRPr sz="1979"/>
            </a:lvl1pPr>
            <a:lvl2pPr marL="565452" indent="0">
              <a:buNone/>
              <a:defRPr sz="1731"/>
            </a:lvl2pPr>
            <a:lvl3pPr marL="1130902" indent="0">
              <a:buNone/>
              <a:defRPr sz="1485"/>
            </a:lvl3pPr>
            <a:lvl4pPr marL="1696354" indent="0">
              <a:buNone/>
              <a:defRPr sz="1236"/>
            </a:lvl4pPr>
            <a:lvl5pPr marL="2261804" indent="0">
              <a:buNone/>
              <a:defRPr sz="1236"/>
            </a:lvl5pPr>
            <a:lvl6pPr marL="2827256" indent="0">
              <a:buNone/>
              <a:defRPr sz="1236"/>
            </a:lvl6pPr>
            <a:lvl7pPr marL="3392706" indent="0">
              <a:buNone/>
              <a:defRPr sz="1236"/>
            </a:lvl7pPr>
            <a:lvl8pPr marL="3958157" indent="0">
              <a:buNone/>
              <a:defRPr sz="1236"/>
            </a:lvl8pPr>
            <a:lvl9pPr marL="4523608" indent="0">
              <a:buNone/>
              <a:defRPr sz="123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4" y="753956"/>
            <a:ext cx="6484096" cy="2638849"/>
          </a:xfrm>
        </p:spPr>
        <p:txBody>
          <a:bodyPr anchor="b"/>
          <a:lstStyle>
            <a:lvl1pPr>
              <a:defRPr sz="395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2" y="1628340"/>
            <a:ext cx="10177700" cy="8036968"/>
          </a:xfrm>
        </p:spPr>
        <p:txBody>
          <a:bodyPr anchor="t"/>
          <a:lstStyle>
            <a:lvl1pPr marL="0" indent="0">
              <a:buNone/>
              <a:defRPr sz="3957"/>
            </a:lvl1pPr>
            <a:lvl2pPr marL="565452" indent="0">
              <a:buNone/>
              <a:defRPr sz="3462"/>
            </a:lvl2pPr>
            <a:lvl3pPr marL="1130902" indent="0">
              <a:buNone/>
              <a:defRPr sz="2969"/>
            </a:lvl3pPr>
            <a:lvl4pPr marL="1696354" indent="0">
              <a:buNone/>
              <a:defRPr sz="2474"/>
            </a:lvl4pPr>
            <a:lvl5pPr marL="2261804" indent="0">
              <a:buNone/>
              <a:defRPr sz="2474"/>
            </a:lvl5pPr>
            <a:lvl6pPr marL="2827256" indent="0">
              <a:buNone/>
              <a:defRPr sz="2474"/>
            </a:lvl6pPr>
            <a:lvl7pPr marL="3392706" indent="0">
              <a:buNone/>
              <a:defRPr sz="2474"/>
            </a:lvl7pPr>
            <a:lvl8pPr marL="3958157" indent="0">
              <a:buNone/>
              <a:defRPr sz="2474"/>
            </a:lvl8pPr>
            <a:lvl9pPr marL="4523608" indent="0">
              <a:buNone/>
              <a:defRPr sz="247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4" y="3392806"/>
            <a:ext cx="6484096" cy="6285590"/>
          </a:xfrm>
        </p:spPr>
        <p:txBody>
          <a:bodyPr/>
          <a:lstStyle>
            <a:lvl1pPr marL="0" indent="0">
              <a:buNone/>
              <a:defRPr sz="1979"/>
            </a:lvl1pPr>
            <a:lvl2pPr marL="565452" indent="0">
              <a:buNone/>
              <a:defRPr sz="1731"/>
            </a:lvl2pPr>
            <a:lvl3pPr marL="1130902" indent="0">
              <a:buNone/>
              <a:defRPr sz="1485"/>
            </a:lvl3pPr>
            <a:lvl4pPr marL="1696354" indent="0">
              <a:buNone/>
              <a:defRPr sz="1236"/>
            </a:lvl4pPr>
            <a:lvl5pPr marL="2261804" indent="0">
              <a:buNone/>
              <a:defRPr sz="1236"/>
            </a:lvl5pPr>
            <a:lvl6pPr marL="2827256" indent="0">
              <a:buNone/>
              <a:defRPr sz="1236"/>
            </a:lvl6pPr>
            <a:lvl7pPr marL="3392706" indent="0">
              <a:buNone/>
              <a:defRPr sz="1236"/>
            </a:lvl7pPr>
            <a:lvl8pPr marL="3958157" indent="0">
              <a:buNone/>
              <a:defRPr sz="1236"/>
            </a:lvl8pPr>
            <a:lvl9pPr marL="4523608" indent="0">
              <a:buNone/>
              <a:defRPr sz="123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1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5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8" y="602120"/>
            <a:ext cx="4334947" cy="95841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20"/>
            <a:ext cx="12753538" cy="95841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27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10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55C7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9B999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55C7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55C7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9" y="1850862"/>
            <a:ext cx="17088485" cy="3937328"/>
          </a:xfrm>
        </p:spPr>
        <p:txBody>
          <a:bodyPr anchor="b"/>
          <a:lstStyle>
            <a:lvl1pPr algn="ctr">
              <a:defRPr sz="74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6" cy="2730474"/>
          </a:xfrm>
        </p:spPr>
        <p:txBody>
          <a:bodyPr/>
          <a:lstStyle>
            <a:lvl1pPr marL="0" indent="0" algn="ctr">
              <a:buNone/>
              <a:defRPr sz="2969"/>
            </a:lvl1pPr>
            <a:lvl2pPr marL="565452" indent="0" algn="ctr">
              <a:buNone/>
              <a:defRPr sz="2474"/>
            </a:lvl2pPr>
            <a:lvl3pPr marL="1130902" indent="0" algn="ctr">
              <a:buNone/>
              <a:defRPr sz="2226"/>
            </a:lvl3pPr>
            <a:lvl4pPr marL="1696354" indent="0" algn="ctr">
              <a:buNone/>
              <a:defRPr sz="1979"/>
            </a:lvl4pPr>
            <a:lvl5pPr marL="2261804" indent="0" algn="ctr">
              <a:buNone/>
              <a:defRPr sz="1979"/>
            </a:lvl5pPr>
            <a:lvl6pPr marL="2827256" indent="0" algn="ctr">
              <a:buNone/>
              <a:defRPr sz="1979"/>
            </a:lvl6pPr>
            <a:lvl7pPr marL="3392706" indent="0" algn="ctr">
              <a:buNone/>
              <a:defRPr sz="1979"/>
            </a:lvl7pPr>
            <a:lvl8pPr marL="3958157" indent="0" algn="ctr">
              <a:buNone/>
              <a:defRPr sz="1979"/>
            </a:lvl8pPr>
            <a:lvl9pPr marL="4523608" indent="0" algn="ctr">
              <a:buNone/>
              <a:defRPr sz="197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90" y="2819487"/>
            <a:ext cx="17339785" cy="4704375"/>
          </a:xfrm>
        </p:spPr>
        <p:txBody>
          <a:bodyPr anchor="b"/>
          <a:lstStyle>
            <a:lvl1pPr>
              <a:defRPr sz="74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90" y="7568368"/>
            <a:ext cx="17339785" cy="2473919"/>
          </a:xfrm>
        </p:spPr>
        <p:txBody>
          <a:bodyPr/>
          <a:lstStyle>
            <a:lvl1pPr marL="0" indent="0">
              <a:buNone/>
              <a:defRPr sz="2969">
                <a:solidFill>
                  <a:schemeClr val="tx1"/>
                </a:solidFill>
              </a:defRPr>
            </a:lvl1pPr>
            <a:lvl2pPr marL="565452" indent="0">
              <a:buNone/>
              <a:defRPr sz="2474">
                <a:solidFill>
                  <a:schemeClr val="tx1">
                    <a:tint val="75000"/>
                  </a:schemeClr>
                </a:solidFill>
              </a:defRPr>
            </a:lvl2pPr>
            <a:lvl3pPr marL="1130902" indent="0">
              <a:buNone/>
              <a:defRPr sz="2226">
                <a:solidFill>
                  <a:schemeClr val="tx1">
                    <a:tint val="75000"/>
                  </a:schemeClr>
                </a:solidFill>
              </a:defRPr>
            </a:lvl3pPr>
            <a:lvl4pPr marL="1696354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4pPr>
            <a:lvl5pPr marL="2261804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5pPr>
            <a:lvl6pPr marL="2827256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6pPr>
            <a:lvl7pPr marL="3392706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7pPr>
            <a:lvl8pPr marL="3958157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8pPr>
            <a:lvl9pPr marL="4523608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5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4075" y="2018850"/>
            <a:ext cx="610044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455C7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84148" y="2856563"/>
            <a:ext cx="9671685" cy="577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9B999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9" y="602122"/>
            <a:ext cx="17339785" cy="21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9" y="3010591"/>
            <a:ext cx="17339785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9" y="10482095"/>
            <a:ext cx="4523421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36431"/>
            <a:fld id="{D499AE9A-DC61-4FBA-BFFB-42A9959C09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5" y="10482095"/>
            <a:ext cx="6785133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364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3" y="10482095"/>
            <a:ext cx="4523421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36431"/>
            <a:fld id="{E6EC0775-983A-4894-909A-79135F9B6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36431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1130902" rtl="0" eaLnBrk="1" latinLnBrk="0" hangingPunct="1">
        <a:lnSpc>
          <a:spcPct val="90000"/>
        </a:lnSpc>
        <a:spcBef>
          <a:spcPct val="0"/>
        </a:spcBef>
        <a:buNone/>
        <a:defRPr sz="54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726" indent="-282726" algn="l" defTabSz="1130902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462" kern="1200">
          <a:solidFill>
            <a:schemeClr val="tx1"/>
          </a:solidFill>
          <a:latin typeface="+mn-lt"/>
          <a:ea typeface="+mn-ea"/>
          <a:cs typeface="+mn-cs"/>
        </a:defRPr>
      </a:lvl1pPr>
      <a:lvl2pPr marL="848176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413628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474" kern="1200">
          <a:solidFill>
            <a:schemeClr val="tx1"/>
          </a:solidFill>
          <a:latin typeface="+mn-lt"/>
          <a:ea typeface="+mn-ea"/>
          <a:cs typeface="+mn-cs"/>
        </a:defRPr>
      </a:lvl3pPr>
      <a:lvl4pPr marL="1979078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4pPr>
      <a:lvl5pPr marL="2544530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5pPr>
      <a:lvl6pPr marL="3109981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6pPr>
      <a:lvl7pPr marL="3675432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7pPr>
      <a:lvl8pPr marL="4240883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8pPr>
      <a:lvl9pPr marL="4806333" indent="-282726" algn="l" defTabSz="11309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1pPr>
      <a:lvl2pPr marL="565452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2pPr>
      <a:lvl3pPr marL="1130902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3pPr>
      <a:lvl4pPr marL="1696354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4pPr>
      <a:lvl5pPr marL="2261804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5pPr>
      <a:lvl6pPr marL="2827256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6pPr>
      <a:lvl7pPr marL="3392706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7pPr>
      <a:lvl8pPr marL="3958157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8pPr>
      <a:lvl9pPr marL="4523608" algn="l" defTabSz="1130902" rtl="0" eaLnBrk="1" latinLnBrk="0" hangingPunct="1">
        <a:defRPr sz="22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1.png"/><Relationship Id="rId4" Type="http://schemas.openxmlformats.org/officeDocument/2006/relationships/image" Target="../media/image2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E9D63B37-7171-43FD-9BDE-4114AE59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  <a:solidFill>
            <a:srgbClr val="455C70">
              <a:alpha val="90000"/>
            </a:srgbClr>
          </a:solidFill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4E546AD2-6BD5-43D0-ABCB-A3FBC27403C0}"/>
              </a:ext>
            </a:extLst>
          </p:cNvPr>
          <p:cNvSpPr/>
          <p:nvPr/>
        </p:nvSpPr>
        <p:spPr>
          <a:xfrm>
            <a:off x="9296848" y="4792053"/>
            <a:ext cx="10807252" cy="2953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3737EC-2E31-44D7-8EAD-91F1075C2D7F}"/>
              </a:ext>
            </a:extLst>
          </p:cNvPr>
          <p:cNvSpPr txBox="1"/>
          <p:nvPr/>
        </p:nvSpPr>
        <p:spPr>
          <a:xfrm>
            <a:off x="12615757" y="6797052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Marzo 2020</a:t>
            </a:r>
            <a:endParaRPr lang="es-CO" sz="2000" b="1" cap="sm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054B59-F996-4A3A-9185-E8E2A44525D2}"/>
              </a:ext>
            </a:extLst>
          </p:cNvPr>
          <p:cNvSpPr txBox="1"/>
          <p:nvPr/>
        </p:nvSpPr>
        <p:spPr>
          <a:xfrm>
            <a:off x="10661650" y="5323344"/>
            <a:ext cx="8534400" cy="151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es-CO" sz="6000" b="1" cap="small" spc="-15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Cámara de Acueducto y Alcantarillado</a:t>
            </a:r>
            <a:endParaRPr lang="es-CO" sz="6000" b="1" cap="small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4"/>
            <a:ext cx="7308850" cy="5520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5621700"/>
            <a:ext cx="1944793" cy="19447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57" y="8343534"/>
            <a:ext cx="1944793" cy="19447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9" t="1201"/>
          <a:stretch/>
        </p:blipFill>
        <p:spPr>
          <a:xfrm>
            <a:off x="14319250" y="0"/>
            <a:ext cx="5784850" cy="20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2426">
            <a:off x="13620374" y="5523343"/>
            <a:ext cx="9659276" cy="3989486"/>
          </a:xfrm>
          <a:prstGeom prst="rect">
            <a:avLst/>
          </a:prstGeom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3655040" y="1696291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Otras gestiones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2" descr="D:\xgarzon\Source\Vectores\llaveAgu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12819" r="10330" b="6920"/>
          <a:stretch/>
        </p:blipFill>
        <p:spPr bwMode="auto">
          <a:xfrm flipH="1">
            <a:off x="-154572" y="-319871"/>
            <a:ext cx="2722956" cy="2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0" y="1786392"/>
            <a:ext cx="792284" cy="7922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77440" y="4420235"/>
            <a:ext cx="10744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r>
              <a:rPr lang="es-E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Inquietudes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aplicación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Resolución CRA 864 de 2018. Referencia: Radicado CRA No. 20200300003611.</a:t>
            </a:r>
            <a:endParaRPr lang="es-E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r>
              <a:rPr lang="es-E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Comentarios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proyecto resolución que subroga anexo resolución 1067 (MVCT)</a:t>
            </a: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Comentarios a  lineamientos, plazos y medios de reporte de la información por parte de los Gestores de los Planes Departamentales (DNP</a:t>
            </a:r>
            <a:r>
              <a:rPr lang="es-E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r>
              <a:rPr lang="es-E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Proyecto Resolución SSPD – Plan de Gestión y Resultados (viernes 3 abril, plazo para comentarios)</a:t>
            </a: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7FFDBF"/>
              </a:buClr>
              <a:buSzPct val="120000"/>
              <a:buFont typeface="Calibri Light" panose="020F0302020204030204" pitchFamily="34" charset="0"/>
              <a:buChar char="»"/>
            </a:pPr>
            <a:endParaRPr lang="es-CO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805940" y="3886835"/>
            <a:ext cx="11887200" cy="6035040"/>
          </a:xfrm>
          <a:prstGeom prst="roundRect">
            <a:avLst/>
          </a:prstGeom>
          <a:noFill/>
          <a:ln w="57150">
            <a:solidFill>
              <a:srgbClr val="FD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8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6FADD971-7F67-40A8-AD8C-4FBAB561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20104100" cy="1130414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0F42B8F-175F-474E-9756-335E848317BC}"/>
              </a:ext>
            </a:extLst>
          </p:cNvPr>
          <p:cNvSpPr/>
          <p:nvPr/>
        </p:nvSpPr>
        <p:spPr>
          <a:xfrm>
            <a:off x="-36830" y="836835"/>
            <a:ext cx="749300" cy="1026160"/>
          </a:xfrm>
          <a:custGeom>
            <a:avLst/>
            <a:gdLst/>
            <a:ahLst/>
            <a:cxnLst/>
            <a:rect l="l" t="t" r="r" b="b"/>
            <a:pathLst>
              <a:path w="749300" h="1026160">
                <a:moveTo>
                  <a:pt x="749191" y="0"/>
                </a:moveTo>
                <a:lnTo>
                  <a:pt x="0" y="0"/>
                </a:lnTo>
                <a:lnTo>
                  <a:pt x="0" y="1025612"/>
                </a:lnTo>
                <a:lnTo>
                  <a:pt x="483346" y="1025612"/>
                </a:lnTo>
                <a:lnTo>
                  <a:pt x="749191" y="0"/>
                </a:lnTo>
                <a:close/>
              </a:path>
            </a:pathLst>
          </a:custGeom>
          <a:solidFill>
            <a:srgbClr val="455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1060450" y="764762"/>
            <a:ext cx="1586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2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Criterios selección normatividad alto impacto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22450" y="1831980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Plan Estratégico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019168" y="3260896"/>
            <a:ext cx="931224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000" baseline="-25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Incidencia </a:t>
            </a:r>
            <a:r>
              <a:rPr lang="es-CO" sz="4000" baseline="-25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todos los sectores (energía, gas, acueducto, aseo, tic)</a:t>
            </a:r>
          </a:p>
          <a:p>
            <a:pPr algn="just"/>
            <a:endParaRPr lang="es-CO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041650" y="4603190"/>
            <a:ext cx="1071329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4000" baseline="-250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CO" dirty="0" smtClean="0"/>
              <a:t>Modificación de </a:t>
            </a:r>
            <a:r>
              <a:rPr lang="es-CO" dirty="0"/>
              <a:t>la metodología tarifaria</a:t>
            </a:r>
          </a:p>
          <a:p>
            <a:endParaRPr lang="es-CO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080019" y="3176723"/>
            <a:ext cx="394561" cy="956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rgbClr val="7FFDBF"/>
                </a:solidFill>
                <a:latin typeface="Antique Olive Compact" panose="020B0904030504030204" pitchFamily="34" charset="0"/>
              </a:rPr>
              <a:t>1</a:t>
            </a:r>
            <a:endParaRPr lang="es-CO" sz="5400" b="1" dirty="0">
              <a:solidFill>
                <a:srgbClr val="7FFDBF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1650" y="7078805"/>
            <a:ext cx="1005205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000" baseline="-25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sean normas que generen requerimientos relacionados con licencias ambientales, consulta previa, permisos ambientales.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1650" y="5863410"/>
            <a:ext cx="926728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000" baseline="-25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tiene efectos directos en la remuneración de las empresas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2096529" y="4443638"/>
            <a:ext cx="394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rgbClr val="FD9966"/>
                </a:solidFill>
                <a:latin typeface="Antique Olive Compact" panose="020B0904030504030204" pitchFamily="34" charset="0"/>
              </a:rPr>
              <a:t>2</a:t>
            </a:r>
            <a:endParaRPr lang="es-CO" sz="5400" b="1" dirty="0">
              <a:solidFill>
                <a:srgbClr val="FD9966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113039" y="5718551"/>
            <a:ext cx="394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7FFDBF"/>
                </a:solidFill>
                <a:latin typeface="Antique Olive Compact" panose="020B0904030504030204" pitchFamily="34" charset="0"/>
              </a:rPr>
              <a:t>3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096529" y="7237735"/>
            <a:ext cx="394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FD9966"/>
                </a:solidFill>
                <a:latin typeface="Antique Olive Compact" panose="020B0904030504030204" pitchFamily="34" charset="0"/>
              </a:rPr>
              <a:t>4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139" y="279717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6FADD971-7F67-40A8-AD8C-4FBAB561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20104100" cy="1130414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0F42B8F-175F-474E-9756-335E848317BC}"/>
              </a:ext>
            </a:extLst>
          </p:cNvPr>
          <p:cNvSpPr/>
          <p:nvPr/>
        </p:nvSpPr>
        <p:spPr>
          <a:xfrm>
            <a:off x="-36830" y="836835"/>
            <a:ext cx="749300" cy="1026160"/>
          </a:xfrm>
          <a:custGeom>
            <a:avLst/>
            <a:gdLst/>
            <a:ahLst/>
            <a:cxnLst/>
            <a:rect l="l" t="t" r="r" b="b"/>
            <a:pathLst>
              <a:path w="749300" h="1026160">
                <a:moveTo>
                  <a:pt x="749191" y="0"/>
                </a:moveTo>
                <a:lnTo>
                  <a:pt x="0" y="0"/>
                </a:lnTo>
                <a:lnTo>
                  <a:pt x="0" y="1025612"/>
                </a:lnTo>
                <a:lnTo>
                  <a:pt x="483346" y="1025612"/>
                </a:lnTo>
                <a:lnTo>
                  <a:pt x="749191" y="0"/>
                </a:lnTo>
                <a:close/>
              </a:path>
            </a:pathLst>
          </a:custGeom>
          <a:solidFill>
            <a:srgbClr val="455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1060450" y="764762"/>
            <a:ext cx="1586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3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 Identificación normatividad alto impacto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22450" y="1831980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Agenda regulatoria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45808"/>
              </p:ext>
            </p:extLst>
          </p:nvPr>
        </p:nvGraphicFramePr>
        <p:xfrm>
          <a:off x="1060450" y="2945723"/>
          <a:ext cx="14332147" cy="7941789"/>
        </p:xfrm>
        <a:graphic>
          <a:graphicData uri="http://schemas.openxmlformats.org/drawingml/2006/table">
            <a:tbl>
              <a:tblPr/>
              <a:tblGrid>
                <a:gridCol w="2654104">
                  <a:extLst>
                    <a:ext uri="{9D8B030D-6E8A-4147-A177-3AD203B41FA5}">
                      <a16:colId xmlns:a16="http://schemas.microsoft.com/office/drawing/2014/main" val="3803066520"/>
                    </a:ext>
                  </a:extLst>
                </a:gridCol>
                <a:gridCol w="4299643">
                  <a:extLst>
                    <a:ext uri="{9D8B030D-6E8A-4147-A177-3AD203B41FA5}">
                      <a16:colId xmlns:a16="http://schemas.microsoft.com/office/drawing/2014/main" val="4144855085"/>
                    </a:ext>
                  </a:extLst>
                </a:gridCol>
                <a:gridCol w="7378400">
                  <a:extLst>
                    <a:ext uri="{9D8B030D-6E8A-4147-A177-3AD203B41FA5}">
                      <a16:colId xmlns:a16="http://schemas.microsoft.com/office/drawing/2014/main" val="327172145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32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Entidad</a:t>
                      </a:r>
                    </a:p>
                  </a:txBody>
                  <a:tcPr marL="10230" marR="10230" marT="6820" marB="6820" anchor="ctr">
                    <a:lnL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DB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32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Tipo de norma</a:t>
                      </a:r>
                    </a:p>
                  </a:txBody>
                  <a:tcPr marL="10230" marR="10230" marT="6820" marB="6820" anchor="ctr">
                    <a:lnL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DB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32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 de alto impacto</a:t>
                      </a:r>
                    </a:p>
                  </a:txBody>
                  <a:tcPr marL="10230" marR="10230" marT="6820" marB="6820" anchor="ctr">
                    <a:lnL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DB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73734"/>
                  </a:ext>
                </a:extLst>
              </a:tr>
              <a:tr h="937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Bases marco tarifario para los servicios públicos de acueducto y alcantarillado para grandes prestadores.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79436"/>
                  </a:ext>
                </a:extLst>
              </a:tr>
              <a:tr h="12639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Modificación del artículo 109 de la Resolución CRA 688 de 2014 - Provisión de inversiones.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9863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Opción tarifaria de Pago Anticipado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8974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Desviaciones significativas frente a consumos del servicio público de Acueducto y Alcantarillado.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57338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ctr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Regulación estructural sobre regionalización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62155"/>
                  </a:ext>
                </a:extLst>
              </a:tr>
              <a:tr h="1397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MVCT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Formulación de mecanismos para la </a:t>
                      </a:r>
                      <a:b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adopción de prácticas de gobierno corporativo en las </a:t>
                      </a:r>
                      <a:b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CO" sz="25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 de agua y saneamiento en Colombia</a:t>
                      </a:r>
                    </a:p>
                  </a:txBody>
                  <a:tcPr marL="10230" marR="10230" marT="6820" marB="6820" anchor="b">
                    <a:lnL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F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7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BEBEDB7D-F4AE-4C8D-831E-3EB71A5F3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20104100" cy="1130414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26A5ED5B-84F5-43EC-8E2C-5857844478F3}"/>
              </a:ext>
            </a:extLst>
          </p:cNvPr>
          <p:cNvSpPr/>
          <p:nvPr/>
        </p:nvSpPr>
        <p:spPr>
          <a:xfrm>
            <a:off x="11728450" y="5654278"/>
            <a:ext cx="8375774" cy="2092325"/>
          </a:xfrm>
          <a:custGeom>
            <a:avLst/>
            <a:gdLst/>
            <a:ahLst/>
            <a:cxnLst/>
            <a:rect l="l" t="t" r="r" b="b"/>
            <a:pathLst>
              <a:path w="8325484" h="2092325">
                <a:moveTo>
                  <a:pt x="8325348" y="0"/>
                </a:moveTo>
                <a:lnTo>
                  <a:pt x="553972" y="0"/>
                </a:lnTo>
                <a:lnTo>
                  <a:pt x="0" y="2091758"/>
                </a:lnTo>
                <a:lnTo>
                  <a:pt x="8082120" y="2091758"/>
                </a:lnTo>
                <a:lnTo>
                  <a:pt x="8325348" y="1175032"/>
                </a:lnTo>
                <a:lnTo>
                  <a:pt x="8325348" y="0"/>
                </a:lnTo>
                <a:close/>
              </a:path>
            </a:pathLst>
          </a:custGeom>
          <a:solidFill>
            <a:srgbClr val="455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9E90FC-305D-43EF-B2B5-F722104E8190}"/>
              </a:ext>
            </a:extLst>
          </p:cNvPr>
          <p:cNvSpPr txBox="1"/>
          <p:nvPr/>
        </p:nvSpPr>
        <p:spPr>
          <a:xfrm>
            <a:off x="12894734" y="6069818"/>
            <a:ext cx="6248400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s-CO" sz="50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r>
              <a:rPr lang="es-CO" sz="5000" b="1" spc="-150" smtClean="0">
                <a:solidFill>
                  <a:schemeClr val="bg1"/>
                </a:solidFill>
                <a:latin typeface="Myriad Pro" panose="020B0503030403020204" pitchFamily="34" charset="0"/>
              </a:rPr>
              <a:t>. </a:t>
            </a:r>
            <a:r>
              <a:rPr lang="es-CO" sz="5000" b="1" spc="-15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PROPOSICIONES </a:t>
            </a:r>
            <a:r>
              <a:rPr lang="es-CO" sz="50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Y VARIOS</a:t>
            </a:r>
            <a:endParaRPr lang="es-CO" sz="5000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D45AAF-B69A-A94E-B414-758A71E0CE4F}"/>
              </a:ext>
            </a:extLst>
          </p:cNvPr>
          <p:cNvGrpSpPr/>
          <p:nvPr/>
        </p:nvGrpSpPr>
        <p:grpSpPr>
          <a:xfrm>
            <a:off x="324908" y="219931"/>
            <a:ext cx="11078634" cy="10868693"/>
            <a:chOff x="-615950" y="1158875"/>
            <a:chExt cx="8257886" cy="8229600"/>
          </a:xfrm>
          <a:solidFill>
            <a:srgbClr val="455C70"/>
          </a:solidFill>
        </p:grpSpPr>
        <p:pic>
          <p:nvPicPr>
            <p:cNvPr id="7" name="Graphic 6" descr="Checklist">
              <a:extLst>
                <a:ext uri="{FF2B5EF4-FFF2-40B4-BE49-F238E27FC236}">
                  <a16:creationId xmlns:a16="http://schemas.microsoft.com/office/drawing/2014/main" id="{32B89EC1-B81D-F040-AEF0-DDE23A6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15950" y="1158875"/>
              <a:ext cx="8229600" cy="8229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Graphic 8" descr="Pencil">
              <a:extLst>
                <a:ext uri="{FF2B5EF4-FFF2-40B4-BE49-F238E27FC236}">
                  <a16:creationId xmlns:a16="http://schemas.microsoft.com/office/drawing/2014/main" id="{19038649-4523-F345-97AE-B24DC5BD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03018" y="1997075"/>
              <a:ext cx="2338918" cy="23389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158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" y="0"/>
            <a:ext cx="20099407" cy="11309350"/>
          </a:xfrm>
          <a:prstGeom prst="rect">
            <a:avLst/>
          </a:prstGeom>
          <a:noFill/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63173" y="540143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1291" t="22584"/>
          <a:stretch/>
        </p:blipFill>
        <p:spPr>
          <a:xfrm>
            <a:off x="3346450" y="6754529"/>
            <a:ext cx="10641419" cy="34327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5" b="8989"/>
          <a:stretch/>
        </p:blipFill>
        <p:spPr>
          <a:xfrm>
            <a:off x="4776984" y="1158851"/>
            <a:ext cx="7010400" cy="44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B5FEC1C-9FDA-4533-9A6A-9DB8B3741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EA0EC-CCF4-4E1C-A4AF-97D1D2998B57}"/>
              </a:ext>
            </a:extLst>
          </p:cNvPr>
          <p:cNvSpPr txBox="1"/>
          <p:nvPr/>
        </p:nvSpPr>
        <p:spPr>
          <a:xfrm>
            <a:off x="603250" y="4435475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GRACIAS</a:t>
            </a:r>
            <a:endParaRPr lang="es-CO" sz="9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6FADD971-7F67-40A8-AD8C-4FBAB561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20104100" cy="1130414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0F42B8F-175F-474E-9756-335E848317BC}"/>
              </a:ext>
            </a:extLst>
          </p:cNvPr>
          <p:cNvSpPr/>
          <p:nvPr/>
        </p:nvSpPr>
        <p:spPr>
          <a:xfrm>
            <a:off x="-21590" y="918513"/>
            <a:ext cx="749300" cy="1026160"/>
          </a:xfrm>
          <a:custGeom>
            <a:avLst/>
            <a:gdLst/>
            <a:ahLst/>
            <a:cxnLst/>
            <a:rect l="l" t="t" r="r" b="b"/>
            <a:pathLst>
              <a:path w="749300" h="1026160">
                <a:moveTo>
                  <a:pt x="749191" y="0"/>
                </a:moveTo>
                <a:lnTo>
                  <a:pt x="0" y="0"/>
                </a:lnTo>
                <a:lnTo>
                  <a:pt x="0" y="1025612"/>
                </a:lnTo>
                <a:lnTo>
                  <a:pt x="483346" y="1025612"/>
                </a:lnTo>
                <a:lnTo>
                  <a:pt x="749191" y="0"/>
                </a:lnTo>
                <a:close/>
              </a:path>
            </a:pathLst>
          </a:custGeom>
          <a:solidFill>
            <a:srgbClr val="455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2A3866-0625-4350-8763-079CE6489D98}"/>
              </a:ext>
            </a:extLst>
          </p:cNvPr>
          <p:cNvSpPr txBox="1"/>
          <p:nvPr/>
        </p:nvSpPr>
        <p:spPr>
          <a:xfrm>
            <a:off x="1371600" y="1161936"/>
            <a:ext cx="1474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ORDEN DEL DÍA</a:t>
            </a:r>
            <a:endParaRPr lang="es-CO" sz="6000" b="1" spc="-15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86364" y="2855153"/>
            <a:ext cx="1195914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70C0"/>
              </a:buClr>
              <a:buFont typeface="+mj-lt"/>
              <a:buAutoNum type="arabicPeriod" startAt="4"/>
            </a:pPr>
            <a:endParaRPr lang="es-CO" sz="4400" dirty="0">
              <a:latin typeface="+mj-lt"/>
            </a:endParaRP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es-CO" sz="4000" dirty="0" smtClean="0">
                <a:latin typeface="+mj-lt"/>
              </a:rPr>
              <a:t>Agenda </a:t>
            </a:r>
            <a:r>
              <a:rPr lang="es-CO" sz="4000" dirty="0">
                <a:latin typeface="+mj-lt"/>
              </a:rPr>
              <a:t>regulatoria cámara </a:t>
            </a:r>
            <a:r>
              <a:rPr lang="es-CO" sz="4000" dirty="0" smtClean="0">
                <a:latin typeface="+mj-lt"/>
              </a:rPr>
              <a:t>– emergencia COVID-19</a:t>
            </a: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endParaRPr lang="es-CO" sz="4000" dirty="0" smtClean="0">
              <a:latin typeface="+mj-lt"/>
            </a:endParaRP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es-CO" sz="4000" dirty="0" smtClean="0">
                <a:latin typeface="+mj-lt"/>
              </a:rPr>
              <a:t>Criterios de selección normatividad alto impacto</a:t>
            </a: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endParaRPr lang="es-CO" sz="4000" dirty="0" smtClean="0">
              <a:latin typeface="+mj-lt"/>
            </a:endParaRP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es-CO" sz="4000" dirty="0" smtClean="0">
                <a:latin typeface="+mj-lt"/>
              </a:rPr>
              <a:t>Identificación normatividad alto impacto (agendas regulatorias)</a:t>
            </a: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endParaRPr lang="es-CO" sz="4000" dirty="0" smtClean="0">
              <a:latin typeface="+mj-lt"/>
            </a:endParaRP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es-CO" sz="4000" dirty="0" smtClean="0">
                <a:latin typeface="+mj-lt"/>
              </a:rPr>
              <a:t>Proposiciones y varios</a:t>
            </a:r>
            <a:endParaRPr lang="es-CO" sz="4000" dirty="0">
              <a:latin typeface="+mj-lt"/>
            </a:endParaRPr>
          </a:p>
          <a:p>
            <a:pPr marL="742950" indent="-742950">
              <a:buClr>
                <a:srgbClr val="0070C0"/>
              </a:buClr>
              <a:buFont typeface="+mj-lt"/>
              <a:buAutoNum type="arabicPeriod" startAt="4"/>
            </a:pPr>
            <a:endParaRPr lang="es-CO" sz="4400" dirty="0">
              <a:latin typeface="+mj-lt"/>
            </a:endParaRPr>
          </a:p>
          <a:p>
            <a:pPr marL="742950" indent="-742950" algn="just">
              <a:buClr>
                <a:srgbClr val="0070C0"/>
              </a:buClr>
              <a:buFont typeface="+mj-lt"/>
              <a:buAutoNum type="arabicPeriod" startAt="4"/>
            </a:pPr>
            <a:endParaRPr lang="es-CO" sz="4400" dirty="0">
              <a:latin typeface="+mj-l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498328" y="3902075"/>
            <a:ext cx="4494530" cy="4024734"/>
            <a:chOff x="2297640" y="2555846"/>
            <a:chExt cx="4024941" cy="3787981"/>
          </a:xfrm>
        </p:grpSpPr>
        <p:grpSp>
          <p:nvGrpSpPr>
            <p:cNvPr id="10" name="Grupo 9"/>
            <p:cNvGrpSpPr/>
            <p:nvPr/>
          </p:nvGrpSpPr>
          <p:grpSpPr>
            <a:xfrm>
              <a:off x="2297640" y="2555846"/>
              <a:ext cx="4024941" cy="3787981"/>
              <a:chOff x="2297640" y="2555846"/>
              <a:chExt cx="4024941" cy="3787981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046" y="2618282"/>
                <a:ext cx="3725545" cy="3725545"/>
              </a:xfrm>
              <a:prstGeom prst="rect">
                <a:avLst/>
              </a:prstGeom>
            </p:spPr>
          </p:pic>
          <p:sp>
            <p:nvSpPr>
              <p:cNvPr id="12" name="Acorde 11"/>
              <p:cNvSpPr/>
              <p:nvPr/>
            </p:nvSpPr>
            <p:spPr>
              <a:xfrm rot="9581067">
                <a:off x="4921593" y="2559682"/>
                <a:ext cx="1400988" cy="1393317"/>
              </a:xfrm>
              <a:prstGeom prst="chor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Acorde 12"/>
              <p:cNvSpPr/>
              <p:nvPr/>
            </p:nvSpPr>
            <p:spPr>
              <a:xfrm rot="3839436">
                <a:off x="2293805" y="2559681"/>
                <a:ext cx="1400988" cy="1393317"/>
              </a:xfrm>
              <a:prstGeom prst="chor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4" name="Conector recto de flecha 13"/>
              <p:cNvCxnSpPr/>
              <p:nvPr/>
            </p:nvCxnSpPr>
            <p:spPr>
              <a:xfrm>
                <a:off x="4213116" y="4499655"/>
                <a:ext cx="0" cy="80827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/>
              <p:nvPr/>
            </p:nvCxnSpPr>
            <p:spPr>
              <a:xfrm>
                <a:off x="4161630" y="4438887"/>
                <a:ext cx="848200" cy="24996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Elipse 15"/>
            <p:cNvSpPr/>
            <p:nvPr/>
          </p:nvSpPr>
          <p:spPr>
            <a:xfrm>
              <a:off x="4025791" y="4310462"/>
              <a:ext cx="374650" cy="3783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8240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8673"/>
          <a:stretch/>
        </p:blipFill>
        <p:spPr>
          <a:xfrm rot="16200000">
            <a:off x="-5562123" y="2997361"/>
            <a:ext cx="13382462" cy="4523893"/>
          </a:xfrm>
          <a:prstGeom prst="parallelogram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Normatividad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8949"/>
              </p:ext>
            </p:extLst>
          </p:nvPr>
        </p:nvGraphicFramePr>
        <p:xfrm>
          <a:off x="4171629" y="3481517"/>
          <a:ext cx="15157135" cy="7628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8621">
                  <a:extLst>
                    <a:ext uri="{9D8B030D-6E8A-4147-A177-3AD203B41FA5}">
                      <a16:colId xmlns:a16="http://schemas.microsoft.com/office/drawing/2014/main" val="37191199"/>
                    </a:ext>
                  </a:extLst>
                </a:gridCol>
                <a:gridCol w="8438514">
                  <a:extLst>
                    <a:ext uri="{9D8B030D-6E8A-4147-A177-3AD203B41FA5}">
                      <a16:colId xmlns:a16="http://schemas.microsoft.com/office/drawing/2014/main" val="2361084892"/>
                    </a:ext>
                  </a:extLst>
                </a:gridCol>
              </a:tblGrid>
              <a:tr h="832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F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Aspectos a destacar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2409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externa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20201000000084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16.03.2020. 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Medidas temporales para garantizar la prestación de los servicios públicos domiciliarios.</a:t>
                      </a: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 de fortalecer los canales de atención virtual de las empresas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Recomendar protocolos para puntos de atención y operación de las empresas.</a:t>
                      </a: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56427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20201000009485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16.03.2020. Por la que se adoptan medidas transitorias por motivos de salubridad pública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Suspende los términos de todas las actuaciones administrativas de la SSPD (hasta el 23 de marzo).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Suspende la atención de forma presencial, a disposición canales virtuales</a:t>
                      </a:r>
                      <a:endParaRPr lang="es-CO" sz="24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  <a:defRPr/>
                      </a:pP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97446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lvl="0"/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 CRA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911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17.03.2020. Por la que se establecen medidas regulatorias transitorias en el sector de agua potable y saneamiento básico</a:t>
                      </a:r>
                    </a:p>
                    <a:p>
                      <a:pPr marL="146596" defTabSz="914357">
                        <a:defRPr/>
                      </a:pPr>
                      <a:r>
                        <a:rPr lang="es-MX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/>
                        <a:t>Suspensión temporal de los incrementos en la tarifa de acueducto y alcantarillado. 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/>
                        <a:t>Reinstalación o reconexión del servicio de acueducto a los usuarios residenciales.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/>
                        <a:t>Incremento de la frecuencia del lavado de áreas públicas, recolección y transporte de residuos no aprovechables y barrido y limpieza.</a:t>
                      </a: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6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8673"/>
          <a:stretch/>
        </p:blipFill>
        <p:spPr>
          <a:xfrm rot="16200000">
            <a:off x="-5562123" y="2997361"/>
            <a:ext cx="13382462" cy="4523893"/>
          </a:xfrm>
          <a:prstGeom prst="parallelogram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Normatividad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63725"/>
              </p:ext>
            </p:extLst>
          </p:nvPr>
        </p:nvGraphicFramePr>
        <p:xfrm>
          <a:off x="4166663" y="3444875"/>
          <a:ext cx="15157135" cy="7339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8621">
                  <a:extLst>
                    <a:ext uri="{9D8B030D-6E8A-4147-A177-3AD203B41FA5}">
                      <a16:colId xmlns:a16="http://schemas.microsoft.com/office/drawing/2014/main" val="37191199"/>
                    </a:ext>
                  </a:extLst>
                </a:gridCol>
                <a:gridCol w="8438514">
                  <a:extLst>
                    <a:ext uri="{9D8B030D-6E8A-4147-A177-3AD203B41FA5}">
                      <a16:colId xmlns:a16="http://schemas.microsoft.com/office/drawing/2014/main" val="2361084892"/>
                    </a:ext>
                  </a:extLst>
                </a:gridCol>
              </a:tblGrid>
              <a:tr h="832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F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Aspectos a destacar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2409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marL="146596" defTabSz="914357"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externa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20201000000104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19.03.2020. 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Recomendaciones para garantizar la continuidad en la prestación para gobernadores y alcaldes.</a:t>
                      </a:r>
                      <a:endParaRPr lang="es-CO" sz="24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3475" indent="-342900" defTabSz="914357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Garantizar la seguridad y la circulación de lo necesario para la prestación.</a:t>
                      </a:r>
                    </a:p>
                    <a:p>
                      <a:pPr marL="633475" indent="-342900" defTabSz="914357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Transferencia oportuna de recursos del SGP a las empresas.</a:t>
                      </a:r>
                    </a:p>
                    <a:p>
                      <a:pPr marL="633475" indent="-342900" defTabSz="914357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Coordinar con las empresas las modificaciones planteadas en la Res. CRA 911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  <a:defRPr/>
                      </a:pP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56427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lvl="0"/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Decreto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Minvivienda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20.03.2020. 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Medidas servicios de acueducto, alcantarillado y aseo en el marco de la emergencia por el COVID-19</a:t>
                      </a:r>
                    </a:p>
                    <a:p>
                      <a:pPr marL="146596" defTabSz="914357">
                        <a:defRPr/>
                      </a:pPr>
                      <a:r>
                        <a:rPr lang="es-MX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Reinstalación y/o reconexión inmediata del servicio de acueducto.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Municipios garantizarán el acceso a agua potable, implementando esquemas diferenciales o </a:t>
                      </a:r>
                      <a:r>
                        <a:rPr lang="es-ES" sz="24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carrotanques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si se requiere y podrán usar recursos del SGP.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Suspensión temporal de los incrementos tarifarios en acueducto y alcantarillado</a:t>
                      </a: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97446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marL="146596" marR="0" lvl="0" indent="0" defTabSz="91435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CRA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22.03.2020. 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Medidas regulatorias derivadas de la emergencia del COVID-19</a:t>
                      </a:r>
                      <a:endParaRPr lang="es-MX" sz="24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 que a partir del Decreto 441 de 2020 del Ministerio de Vivienda la CRA emitió las medidas regulatorias mediante la Resolución CRA 911 de 2020.</a:t>
                      </a: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6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4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8673"/>
          <a:stretch/>
        </p:blipFill>
        <p:spPr>
          <a:xfrm rot="16200000">
            <a:off x="-5562123" y="2997361"/>
            <a:ext cx="13382462" cy="4523893"/>
          </a:xfrm>
          <a:prstGeom prst="parallelogram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Normatividad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47244"/>
              </p:ext>
            </p:extLst>
          </p:nvPr>
        </p:nvGraphicFramePr>
        <p:xfrm>
          <a:off x="4166663" y="3444875"/>
          <a:ext cx="15157135" cy="7375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8621">
                  <a:extLst>
                    <a:ext uri="{9D8B030D-6E8A-4147-A177-3AD203B41FA5}">
                      <a16:colId xmlns:a16="http://schemas.microsoft.com/office/drawing/2014/main" val="37191199"/>
                    </a:ext>
                  </a:extLst>
                </a:gridCol>
                <a:gridCol w="8438514">
                  <a:extLst>
                    <a:ext uri="{9D8B030D-6E8A-4147-A177-3AD203B41FA5}">
                      <a16:colId xmlns:a16="http://schemas.microsoft.com/office/drawing/2014/main" val="2361084892"/>
                    </a:ext>
                  </a:extLst>
                </a:gridCol>
              </a:tblGrid>
              <a:tr h="832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F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Aspectos a destacar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2409"/>
                  </a:ext>
                </a:extLst>
              </a:tr>
              <a:tr h="23678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Decreto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Minambiente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465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23.03.2020. </a:t>
                      </a: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Adopción de disposiciones transitorias en materia de concesiones de agua para la prestación del servicio público esencial de acueducto, y se toman otras determinaciones en el marco del COVID-19.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Trámite inmediato las solicitudes de concesiones de aguas.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Aplicación de la tarifa mínima para la tasa por utilización de agua.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Aplicación de la mínima tarifa para la tasa retributiva y un factor regional de 1.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 caso en que se exceda la capacidad de los gestores de residuos biológicos, las autoridades ambientales podrán autorizar a otros gestores para su manejo</a:t>
                      </a:r>
                      <a:endParaRPr lang="es-CO" sz="2400" u="none" strike="noStrike" baseline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56427"/>
                  </a:ext>
                </a:extLst>
              </a:tr>
              <a:tr h="186495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20201000009755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25.03.2020. Por la que se adoptan medidas transitorias por motivos de salubridad pública.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Suspende los términos procesales en curso en todas las dependencias de la </a:t>
                      </a:r>
                      <a:r>
                        <a:rPr lang="es-CO" sz="24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i="0" u="none" strike="noStrike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Suspende la atención al público de manera presencial en todas las sedes de la </a:t>
                      </a:r>
                      <a:r>
                        <a:rPr lang="es-CO" sz="2400" b="0" i="0" u="none" strike="noStrike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CO" sz="2400" b="0" i="0" u="none" strike="noStrike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hasta el 13 de abril de 2020.</a:t>
                      </a:r>
                      <a:endParaRPr lang="es-CO" sz="24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49302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algn="just"/>
                      <a:r>
                        <a:rPr lang="es-CO" sz="24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Externa </a:t>
                      </a:r>
                      <a:r>
                        <a:rPr lang="es-CO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CO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20201000000114</a:t>
                      </a:r>
                      <a:r>
                        <a:rPr lang="es-CO" sz="2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26.03.2020. Acciones preventivas y contingentes para la calidad de los servicios de AAA.</a:t>
                      </a: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Precisa acciones</a:t>
                      </a:r>
                      <a:r>
                        <a:rPr lang="es-CO" sz="2400" b="0" i="0" baseline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preventivas y contingentes</a:t>
                      </a: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como seguimiento a las condiciones y comportamientos de fuentes hídricas abastecedoras,</a:t>
                      </a:r>
                      <a:r>
                        <a:rPr lang="es-CO" sz="2400" b="0" i="0" baseline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coordinación con autoridades municipales en caso de desabastecimiento de agua; el suministro de elementos de seguridad a su personal para la protección; entre otras</a:t>
                      </a: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24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8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8673"/>
          <a:stretch/>
        </p:blipFill>
        <p:spPr>
          <a:xfrm rot="16200000">
            <a:off x="-5562123" y="2997361"/>
            <a:ext cx="13382462" cy="4523893"/>
          </a:xfrm>
          <a:prstGeom prst="parallelogram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Normatividad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51021"/>
              </p:ext>
            </p:extLst>
          </p:nvPr>
        </p:nvGraphicFramePr>
        <p:xfrm>
          <a:off x="4121782" y="2409953"/>
          <a:ext cx="15594650" cy="880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556">
                  <a:extLst>
                    <a:ext uri="{9D8B030D-6E8A-4147-A177-3AD203B41FA5}">
                      <a16:colId xmlns:a16="http://schemas.microsoft.com/office/drawing/2014/main" val="37191199"/>
                    </a:ext>
                  </a:extLst>
                </a:gridCol>
                <a:gridCol w="8682094">
                  <a:extLst>
                    <a:ext uri="{9D8B030D-6E8A-4147-A177-3AD203B41FA5}">
                      <a16:colId xmlns:a16="http://schemas.microsoft.com/office/drawing/2014/main" val="2361084892"/>
                    </a:ext>
                  </a:extLst>
                </a:gridCol>
              </a:tblGrid>
              <a:tr h="832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F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Aspectos a destacar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2409"/>
                  </a:ext>
                </a:extLst>
              </a:tr>
              <a:tr h="128229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 </a:t>
                      </a:r>
                      <a:r>
                        <a:rPr lang="es-MX" sz="2400" b="1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Superservicios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20201000009825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26.03.2020. Por la que se habilita esquema de reporte temporal de información financiera y operativa.</a:t>
                      </a: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 expide con el fin de hacer seguimiento financiero y operativo</a:t>
                      </a: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 los prestadores de servicios públicos</a:t>
                      </a:r>
                      <a:endParaRPr lang="es-CO" sz="24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49302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algn="just"/>
                      <a:r>
                        <a:rPr lang="es-CO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Externa MVCT</a:t>
                      </a:r>
                      <a:r>
                        <a:rPr lang="es-CO" sz="2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26.03.2020. Medidas de prevención y seguimiento para los prestadores de  acueducto, alcantarillado y aseo</a:t>
                      </a: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Insumos</a:t>
                      </a: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para operación no tendrán arancel por 6 meses a partir del Decreto 463 del 22 de marzo (Min. Comercio).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Reporte de las reconexiones realizadas por medio del SUI (res. SSPD 09825).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Adoptar medidas para prevenir contagio de empleados que adelantan labores operativas.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Identificar operaciones que se puedan ver afectadas por la disminución de personal operativo.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Coordinación del suministro de agua por medios alternos.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Recursos del SGP solo podrán ser destinados para garantizar acceso a agua potable y saneamiento.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Giro directo de subsidios.</a:t>
                      </a:r>
                      <a:endParaRPr lang="es-CO" sz="24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82964"/>
                  </a:ext>
                </a:extLst>
              </a:tr>
              <a:tr h="2117779">
                <a:tc>
                  <a:txBody>
                    <a:bodyPr/>
                    <a:lstStyle/>
                    <a:p>
                      <a:pPr algn="just"/>
                      <a:r>
                        <a:rPr lang="es-CO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Circular Externa SSPD</a:t>
                      </a:r>
                      <a:r>
                        <a:rPr lang="es-CO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20201000000124</a:t>
                      </a: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27.03.2020. Suspensión términos actuaciones administrativas y garantía de los SPD</a:t>
                      </a:r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Los prestadores podrán suspender los términos de las actuaciones que adelanten en virtud de sus funciones administrativas. 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PQR que versen sobre la protección de derechos fundamentales deberán ser atendidos en términos legales.</a:t>
                      </a:r>
                      <a:endParaRPr lang="es-CO" sz="2400" b="0" i="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6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8673"/>
          <a:stretch/>
        </p:blipFill>
        <p:spPr>
          <a:xfrm rot="16200000">
            <a:off x="-5562123" y="2997361"/>
            <a:ext cx="13382462" cy="4523893"/>
          </a:xfrm>
          <a:prstGeom prst="parallelogram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Normatividad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43136"/>
              </p:ext>
            </p:extLst>
          </p:nvPr>
        </p:nvGraphicFramePr>
        <p:xfrm>
          <a:off x="4121782" y="2409953"/>
          <a:ext cx="15594650" cy="2295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556">
                  <a:extLst>
                    <a:ext uri="{9D8B030D-6E8A-4147-A177-3AD203B41FA5}">
                      <a16:colId xmlns:a16="http://schemas.microsoft.com/office/drawing/2014/main" val="37191199"/>
                    </a:ext>
                  </a:extLst>
                </a:gridCol>
                <a:gridCol w="8682094">
                  <a:extLst>
                    <a:ext uri="{9D8B030D-6E8A-4147-A177-3AD203B41FA5}">
                      <a16:colId xmlns:a16="http://schemas.microsoft.com/office/drawing/2014/main" val="2361084892"/>
                    </a:ext>
                  </a:extLst>
                </a:gridCol>
              </a:tblGrid>
              <a:tr h="832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Norma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F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Aspectos a destacar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2409"/>
                  </a:ext>
                </a:extLst>
              </a:tr>
              <a:tr h="128229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Resolución </a:t>
                      </a:r>
                      <a:r>
                        <a:rPr lang="es-MX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UAE CRA No. 178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31.03.2020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  <a:r>
                        <a:rPr lang="es-CO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 adoptan medidas para garantizar la atención</a:t>
                      </a:r>
                      <a:r>
                        <a:rPr lang="es-CO" sz="24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prestación de los servicios por parte de la UAE CRA.</a:t>
                      </a:r>
                      <a:endParaRPr lang="es-CO" sz="24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just"/>
                      <a:endParaRPr lang="es-CO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Suspensión temporal atención al público, suspensión términos actuaciones administrativas y notificación actos administrativos en el marco de la </a:t>
                      </a:r>
                      <a:r>
                        <a:rPr lang="es-CO" sz="24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emergenci</a:t>
                      </a:r>
                      <a:r>
                        <a:rPr lang="es-CO" sz="2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por COVID-19</a:t>
                      </a:r>
                      <a:endParaRPr lang="es-CO" sz="24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4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9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6FADD971-7F67-40A8-AD8C-4FBAB561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20104100" cy="1130414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0F42B8F-175F-474E-9756-335E848317BC}"/>
              </a:ext>
            </a:extLst>
          </p:cNvPr>
          <p:cNvSpPr/>
          <p:nvPr/>
        </p:nvSpPr>
        <p:spPr>
          <a:xfrm>
            <a:off x="-36830" y="836835"/>
            <a:ext cx="749300" cy="1026160"/>
          </a:xfrm>
          <a:custGeom>
            <a:avLst/>
            <a:gdLst/>
            <a:ahLst/>
            <a:cxnLst/>
            <a:rect l="l" t="t" r="r" b="b"/>
            <a:pathLst>
              <a:path w="749300" h="1026160">
                <a:moveTo>
                  <a:pt x="749191" y="0"/>
                </a:moveTo>
                <a:lnTo>
                  <a:pt x="0" y="0"/>
                </a:lnTo>
                <a:lnTo>
                  <a:pt x="0" y="1025612"/>
                </a:lnTo>
                <a:lnTo>
                  <a:pt x="483346" y="1025612"/>
                </a:lnTo>
                <a:lnTo>
                  <a:pt x="749191" y="0"/>
                </a:lnTo>
                <a:close/>
              </a:path>
            </a:pathLst>
          </a:custGeom>
          <a:solidFill>
            <a:srgbClr val="455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1060450" y="764762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COVID-19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89050" y="180407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Efectos emergencia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04849" y="2707419"/>
            <a:ext cx="15740187" cy="98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Aumento en el consumo del agua y reducción del recaudo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 necesita implementar medidas para garantizar la caja que requieren las empresas durante la emergencia.</a:t>
            </a:r>
          </a:p>
          <a:p>
            <a:pPr marL="342900" indent="-3429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Aumento en los precios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los productos e insumos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químicos para producción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agua.</a:t>
            </a:r>
          </a:p>
          <a:p>
            <a:pPr marL="285750" indent="-28575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Afectación de los indicadores de gestión (cartera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eficiencia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recaudo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micromedición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índice de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pérdidas). Se debe revisar la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implementación del Indicador Único Sectorial – IUS. </a:t>
            </a:r>
            <a:endParaRPr lang="es-CO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Impacto en 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las operaciones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toma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lectura de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medidores (estimación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del consumo para la facturación mediante los consumos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promedio) y revisión de las instalaciones por desviaciones significativas.</a:t>
            </a:r>
          </a:p>
          <a:p>
            <a:pPr marL="342900" indent="-3429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ecuperación de costos de reconexión, especialmente cuando se ofrece una solución alternativa.</a:t>
            </a:r>
          </a:p>
          <a:p>
            <a:pPr marL="342900" indent="-3429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Dicultades en la facturación durante y al finalizar la emergencia.</a:t>
            </a:r>
          </a:p>
          <a:p>
            <a:pPr marL="342900" indent="-3429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Afectaciones económicas 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negativas.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necesita articulación de todos los niveles de gobierno para que se apropien recursos.</a:t>
            </a: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E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C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mposibilidad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atender las </a:t>
            </a:r>
            <a:r>
              <a:rPr lang="es-CO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PQRs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por medios tradicionales. No se han modificado términos aún. Se deben implementar medios virtuales, garantizando derechos de usuarios</a:t>
            </a: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Términos de actuaciones administrativas. Se requiere suspensión, flexibilización o ampliación </a:t>
            </a:r>
            <a:endParaRPr lang="es-CO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r>
              <a:rPr lang="es-CO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términos.</a:t>
            </a: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Clr>
                <a:srgbClr val="FD9966"/>
              </a:buClr>
              <a:buSzPct val="130000"/>
              <a:buFont typeface="Calibri Light" panose="020F0302020204030204" pitchFamily="34" charset="0"/>
              <a:buChar char="»"/>
            </a:pPr>
            <a:endParaRPr lang="es-CO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2" descr="D:\xgarzon\Source\Vectores\herramient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2"/>
          <a:stretch/>
        </p:blipFill>
        <p:spPr bwMode="auto">
          <a:xfrm rot="10800000">
            <a:off x="16330490" y="-34860"/>
            <a:ext cx="4834060" cy="19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xgarzon\Source\Vectores\herramienta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4"/>
          <a:stretch/>
        </p:blipFill>
        <p:spPr bwMode="auto">
          <a:xfrm>
            <a:off x="17753171" y="1048219"/>
            <a:ext cx="2586462" cy="38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4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1D73B86-7C52-4E33-9F64-7798CE8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9407" cy="11309350"/>
          </a:xfrm>
          <a:prstGeom prst="rect">
            <a:avLst/>
          </a:prstGeom>
          <a:noFill/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C2A9E68-1E31-44E2-93E8-39C9DDE900CD}"/>
              </a:ext>
            </a:extLst>
          </p:cNvPr>
          <p:cNvSpPr/>
          <p:nvPr/>
        </p:nvSpPr>
        <p:spPr>
          <a:xfrm>
            <a:off x="19328765" y="549275"/>
            <a:ext cx="775335" cy="1026160"/>
          </a:xfrm>
          <a:custGeom>
            <a:avLst/>
            <a:gdLst/>
            <a:ahLst/>
            <a:cxnLst/>
            <a:rect l="l" t="t" r="r" b="b"/>
            <a:pathLst>
              <a:path w="775334" h="1026160">
                <a:moveTo>
                  <a:pt x="775075" y="0"/>
                </a:moveTo>
                <a:lnTo>
                  <a:pt x="265834" y="0"/>
                </a:lnTo>
                <a:lnTo>
                  <a:pt x="0" y="1025612"/>
                </a:lnTo>
                <a:lnTo>
                  <a:pt x="775075" y="1025612"/>
                </a:lnTo>
                <a:lnTo>
                  <a:pt x="775075" y="0"/>
                </a:lnTo>
                <a:close/>
              </a:path>
            </a:pathLst>
          </a:custGeom>
          <a:solidFill>
            <a:srgbClr val="E8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97BC3-A88F-4142-BF77-039FEA14C9B8}"/>
              </a:ext>
            </a:extLst>
          </p:cNvPr>
          <p:cNvSpPr txBox="1"/>
          <p:nvPr/>
        </p:nvSpPr>
        <p:spPr>
          <a:xfrm>
            <a:off x="8451850" y="628987"/>
            <a:ext cx="1059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spc="-150" dirty="0">
                <a:solidFill>
                  <a:srgbClr val="455C70"/>
                </a:solidFill>
                <a:latin typeface="Myriad Pro" panose="020B0503030403020204" pitchFamily="34" charset="0"/>
              </a:rPr>
              <a:t>1</a:t>
            </a:r>
            <a:r>
              <a:rPr lang="es-CO" sz="6000" b="1" spc="-150" dirty="0" smtClean="0">
                <a:solidFill>
                  <a:srgbClr val="455C70"/>
                </a:solidFill>
                <a:latin typeface="Myriad Pro" panose="020B0503030403020204" pitchFamily="34" charset="0"/>
              </a:rPr>
              <a:t>. Agenda Cámara – COVID 19 </a:t>
            </a:r>
            <a:endParaRPr lang="es-CO" sz="6000" b="1" spc="-150" dirty="0">
              <a:solidFill>
                <a:srgbClr val="455C70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3669010" y="1655117"/>
            <a:ext cx="537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spc="-15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Gestión Andesco</a:t>
            </a:r>
            <a:endParaRPr lang="es-CO" sz="4400" b="1" spc="-1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Google Shape;123;p3"/>
          <p:cNvSpPr/>
          <p:nvPr/>
        </p:nvSpPr>
        <p:spPr>
          <a:xfrm rot="5400000">
            <a:off x="2786300" y="4287366"/>
            <a:ext cx="628771" cy="549837"/>
          </a:xfrm>
          <a:prstGeom prst="triangle">
            <a:avLst>
              <a:gd name="adj" fmla="val 50000"/>
            </a:avLst>
          </a:prstGeom>
          <a:solidFill>
            <a:srgbClr val="7FFDBF"/>
          </a:solidFill>
          <a:ln w="25400" cap="flat" cmpd="sng">
            <a:solidFill>
              <a:srgbClr val="7FFD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4;p3"/>
          <p:cNvSpPr/>
          <p:nvPr/>
        </p:nvSpPr>
        <p:spPr>
          <a:xfrm>
            <a:off x="129486" y="4054474"/>
            <a:ext cx="24637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1" dirty="0" err="1" smtClean="0">
                <a:solidFill>
                  <a:srgbClr val="0C0C0C"/>
                </a:solidFill>
              </a:rPr>
              <a:t>Comunicacio-nes</a:t>
            </a:r>
            <a:r>
              <a:rPr lang="es-CO" sz="3000" b="1" dirty="0" smtClean="0">
                <a:solidFill>
                  <a:srgbClr val="0C0C0C"/>
                </a:solidFill>
              </a:rPr>
              <a:t> remidas</a:t>
            </a:r>
            <a:endParaRPr sz="3000" b="1" i="0" u="none" strike="noStrike" cap="none" dirty="0">
              <a:solidFill>
                <a:srgbClr val="0C0C0C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3897518" y="2421509"/>
          <a:ext cx="15283475" cy="413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Google Shape;124;p3"/>
          <p:cNvSpPr/>
          <p:nvPr/>
        </p:nvSpPr>
        <p:spPr>
          <a:xfrm>
            <a:off x="-48315" y="8616759"/>
            <a:ext cx="2819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1" dirty="0" smtClean="0">
                <a:solidFill>
                  <a:srgbClr val="0C0C0C"/>
                </a:solidFill>
              </a:rPr>
              <a:t>Información relevante</a:t>
            </a:r>
            <a:endParaRPr sz="3000" b="1" i="0" u="none" strike="noStrike" cap="none" dirty="0">
              <a:solidFill>
                <a:srgbClr val="0C0C0C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44370004"/>
              </p:ext>
            </p:extLst>
          </p:nvPr>
        </p:nvGraphicFramePr>
        <p:xfrm>
          <a:off x="3926728" y="7378953"/>
          <a:ext cx="12001500" cy="360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Google Shape;123;p3"/>
          <p:cNvSpPr/>
          <p:nvPr/>
        </p:nvSpPr>
        <p:spPr>
          <a:xfrm rot="5400000">
            <a:off x="2646416" y="8907539"/>
            <a:ext cx="628771" cy="549837"/>
          </a:xfrm>
          <a:prstGeom prst="triangle">
            <a:avLst>
              <a:gd name="adj" fmla="val 50000"/>
            </a:avLst>
          </a:prstGeom>
          <a:solidFill>
            <a:srgbClr val="7FFDBF"/>
          </a:solidFill>
          <a:ln w="25400" cap="flat" cmpd="sng">
            <a:solidFill>
              <a:srgbClr val="7FFD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D:\xgarzon\Source\Vectores\llaveAgua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12819" r="10330" b="6920"/>
          <a:stretch/>
        </p:blipFill>
        <p:spPr bwMode="auto">
          <a:xfrm flipH="1">
            <a:off x="-154572" y="-319871"/>
            <a:ext cx="2722956" cy="2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0" y="1786392"/>
            <a:ext cx="792284" cy="7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11521</TotalTime>
  <Words>1451</Words>
  <Application>Microsoft Office PowerPoint</Application>
  <PresentationFormat>Personalizado</PresentationFormat>
  <Paragraphs>168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Calibri</vt:lpstr>
      <vt:lpstr>Myriad Pro</vt:lpstr>
      <vt:lpstr>Arial</vt:lpstr>
      <vt:lpstr>Antique Olive Compact</vt:lpstr>
      <vt:lpstr>Calibri Light</vt:lpstr>
      <vt:lpstr>Trebuchet MS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2018_11_13__PPT-TEMPLATE__V3_CAPAS_TEXTO_PDF</dc:title>
  <dc:creator>Bryan Vega</dc:creator>
  <cp:lastModifiedBy>C</cp:lastModifiedBy>
  <cp:revision>600</cp:revision>
  <dcterms:created xsi:type="dcterms:W3CDTF">2018-11-13T21:53:50Z</dcterms:created>
  <dcterms:modified xsi:type="dcterms:W3CDTF">2020-03-31T19:31:42Z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2018-11-13T00:00:00Z</vt:filetime>
  </property>
</Properties>
</file>